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ppt/tags/tag7.xml" ContentType="application/vnd.openxmlformats-officedocument.presentationml.tags+xml"/>
  <Override PartName="/ppt/notesSlides/notesSlide12.xml" ContentType="application/vnd.openxmlformats-officedocument.presentationml.notesSlide+xml"/>
  <Override PartName="/ppt/tags/tag8.xml" ContentType="application/vnd.openxmlformats-officedocument.presentationml.tags+xml"/>
  <Override PartName="/ppt/notesSlides/notesSlide13.xml" ContentType="application/vnd.openxmlformats-officedocument.presentationml.notesSlide+xml"/>
  <Override PartName="/ppt/tags/tag9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0.xml" ContentType="application/vnd.openxmlformats-officedocument.presentationml.tag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handoutMasterIdLst>
    <p:handoutMasterId r:id="rId26"/>
  </p:handoutMasterIdLst>
  <p:sldIdLst>
    <p:sldId id="300" r:id="rId2"/>
    <p:sldId id="299" r:id="rId3"/>
    <p:sldId id="264" r:id="rId4"/>
    <p:sldId id="260" r:id="rId5"/>
    <p:sldId id="262" r:id="rId6"/>
    <p:sldId id="263" r:id="rId7"/>
    <p:sldId id="265" r:id="rId8"/>
    <p:sldId id="269" r:id="rId9"/>
    <p:sldId id="272" r:id="rId10"/>
    <p:sldId id="275" r:id="rId11"/>
    <p:sldId id="274" r:id="rId12"/>
    <p:sldId id="279" r:id="rId13"/>
    <p:sldId id="287" r:id="rId14"/>
    <p:sldId id="294" r:id="rId15"/>
    <p:sldId id="282" r:id="rId16"/>
    <p:sldId id="301" r:id="rId17"/>
    <p:sldId id="290" r:id="rId18"/>
    <p:sldId id="295" r:id="rId19"/>
    <p:sldId id="296" r:id="rId20"/>
    <p:sldId id="297" r:id="rId21"/>
    <p:sldId id="284" r:id="rId22"/>
    <p:sldId id="298" r:id="rId23"/>
    <p:sldId id="285" r:id="rId24"/>
  </p:sldIdLst>
  <p:sldSz cx="9144000" cy="6858000" type="screen4x3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581" autoAdjust="0"/>
  </p:normalViewPr>
  <p:slideViewPr>
    <p:cSldViewPr>
      <p:cViewPr varScale="1">
        <p:scale>
          <a:sx n="111" d="100"/>
          <a:sy n="111" d="100"/>
        </p:scale>
        <p:origin x="161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DC7102D5-E4B4-4791-8342-EB84F5F3153F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A8E41465-43AC-44F7-B676-7FC1EAD55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283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gif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F6CBFBAE-6827-4CE8-AC70-714C3B6393BE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4913" y="704850"/>
            <a:ext cx="4692650" cy="3519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AA56E96D-44A0-4450-8CD5-E13898C145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52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Stem,</a:t>
            </a:r>
            <a:r>
              <a:rPr lang="en-US" baseline="0" dirty="0" smtClean="0"/>
              <a:t> stem, leaf</a:t>
            </a:r>
          </a:p>
          <a:p>
            <a:r>
              <a:rPr lang="en-US" baseline="0" dirty="0" smtClean="0"/>
              <a:t>Sporophyte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6E96D-44A0-4450-8CD5-E13898C145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995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11:05 - 11:55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158BB9-34EE-4D53-93E9-B54ECFCCA5DA}" type="slidenum">
              <a:rPr lang="en-US"/>
              <a:pPr/>
              <a:t>14</a:t>
            </a:fld>
            <a:endParaRPr lang="en-US"/>
          </a:p>
        </p:txBody>
      </p:sp>
      <p:sp>
        <p:nvSpPr>
          <p:cNvPr id="67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0571" y="4459526"/>
            <a:ext cx="5681336" cy="4224814"/>
          </a:xfrm>
        </p:spPr>
        <p:txBody>
          <a:bodyPr/>
          <a:lstStyle/>
          <a:p>
            <a:pPr>
              <a:buFontTx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012828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4A709C-02A1-45CB-B26D-B6590B2DCFF4}" type="slidenum">
              <a:rPr lang="en-US">
                <a:latin typeface="Times" pitchFamily="18" charset="0"/>
              </a:rPr>
              <a:pPr/>
              <a:t>17</a:t>
            </a:fld>
            <a:endParaRPr lang="en-US">
              <a:latin typeface="Times" pitchFamily="18" charset="0"/>
            </a:endParaRPr>
          </a:p>
        </p:txBody>
      </p:sp>
      <p:sp>
        <p:nvSpPr>
          <p:cNvPr id="4505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5060" name="Notes Placeholder 2"/>
          <p:cNvSpPr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noFill/>
          <a:ln>
            <a:solidFill>
              <a:srgbClr val="000000"/>
            </a:solidFill>
          </a:ln>
        </p:spPr>
        <p:txBody>
          <a:bodyPr/>
          <a:lstStyle/>
          <a:p>
            <a:pPr defTabSz="942238">
              <a:spcBef>
                <a:spcPct val="0"/>
              </a:spcBef>
              <a:defRPr/>
            </a:pPr>
            <a:r>
              <a:rPr lang="en-US" dirty="0"/>
              <a:t>If a pollen grain germinates, a pollen tube grows down the style toward the ovary.</a:t>
            </a:r>
          </a:p>
          <a:p>
            <a:pPr defTabSz="942238">
              <a:spcBef>
                <a:spcPct val="0"/>
              </a:spcBef>
              <a:defRPr/>
            </a:pPr>
            <a:r>
              <a:rPr lang="en-US" dirty="0"/>
              <a:t>The pollen tube discharges  two sperm into the female gametophyte (embryo sac) within an ovule</a:t>
            </a:r>
            <a:r>
              <a:rPr lang="en-US" sz="800" dirty="0"/>
              <a:t>.</a:t>
            </a:r>
          </a:p>
          <a:p>
            <a:r>
              <a:rPr lang="en-US" dirty="0"/>
              <a:t>One sperm fertilizes the egg, forming the zygote. The other sperm combines with the two polar nuclei of the embryo</a:t>
            </a:r>
          </a:p>
          <a:p>
            <a:r>
              <a:rPr lang="en-US" dirty="0"/>
              <a:t>sac’s large central cell, forming a triploid cell that develops into the nutritive tissue called endosperm.</a:t>
            </a:r>
          </a:p>
          <a:p>
            <a:pPr defTabSz="942238">
              <a:spcBef>
                <a:spcPct val="0"/>
              </a:spcBef>
              <a:defRPr/>
            </a:pPr>
            <a:endParaRPr lang="en-US" dirty="0"/>
          </a:p>
          <a:p>
            <a:pPr defTabSz="942238">
              <a:spcBef>
                <a:spcPct val="0"/>
              </a:spcBef>
              <a:defRPr/>
            </a:pPr>
            <a:endParaRPr lang="en-US" dirty="0"/>
          </a:p>
          <a:p>
            <a:pPr eaLnBrk="1" hangingPunct="1">
              <a:spcBef>
                <a:spcPct val="0"/>
              </a:spcBef>
            </a:pPr>
            <a:endParaRPr lang="en-US" dirty="0" smtClean="0">
              <a:latin typeface="Times" pitchFamily="18" charset="0"/>
            </a:endParaRPr>
          </a:p>
        </p:txBody>
      </p:sp>
      <p:sp>
        <p:nvSpPr>
          <p:cNvPr id="20484" name="Slide Number Placeholder 3"/>
          <p:cNvSpPr txBox="1">
            <a:spLocks noGrp="1"/>
          </p:cNvSpPr>
          <p:nvPr/>
        </p:nvSpPr>
        <p:spPr bwMode="auto">
          <a:xfrm>
            <a:off x="4023092" y="8917422"/>
            <a:ext cx="3077739" cy="469424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4224" tIns="47112" rIns="94224" bIns="47112" anchor="b"/>
          <a:lstStyle/>
          <a:p>
            <a:pPr algn="r" eaLnBrk="1" hangingPunct="1">
              <a:defRPr/>
            </a:pPr>
            <a:fld id="{CA94222A-7392-4794-A074-FDE7F851A806}" type="slidenum">
              <a:rPr lang="en-US" sz="1200"/>
              <a:pPr algn="r" eaLnBrk="1" hangingPunct="1">
                <a:defRPr/>
              </a:pPr>
              <a:t>17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7574870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11:05 - 11:55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E26595E-4214-4552-B57A-8F696B5F5CF4}" type="slidenum">
              <a:rPr lang="en-US"/>
              <a:pPr/>
              <a:t>18</a:t>
            </a:fld>
            <a:endParaRPr lang="en-US"/>
          </a:p>
        </p:txBody>
      </p:sp>
      <p:sp>
        <p:nvSpPr>
          <p:cNvPr id="68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5810" y="4459526"/>
            <a:ext cx="6391905" cy="4224814"/>
          </a:xfrm>
        </p:spPr>
        <p:txBody>
          <a:bodyPr/>
          <a:lstStyle/>
          <a:p>
            <a:pPr>
              <a:buFontTx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05048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11:05 - 11:55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E26595E-4214-4552-B57A-8F696B5F5CF4}" type="slidenum">
              <a:rPr lang="en-US"/>
              <a:pPr/>
              <a:t>19</a:t>
            </a:fld>
            <a:endParaRPr lang="en-US"/>
          </a:p>
        </p:txBody>
      </p:sp>
      <p:sp>
        <p:nvSpPr>
          <p:cNvPr id="68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5810" y="4459526"/>
            <a:ext cx="6391905" cy="4224814"/>
          </a:xfrm>
        </p:spPr>
        <p:txBody>
          <a:bodyPr/>
          <a:lstStyle/>
          <a:p>
            <a:pPr>
              <a:buFontTx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980005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11:05 - 11:55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22990D9-D8F1-4BE7-8FB5-76FA707EC575}" type="slidenum">
              <a:rPr lang="en-US"/>
              <a:pPr/>
              <a:t>20</a:t>
            </a:fld>
            <a:endParaRPr lang="en-US"/>
          </a:p>
        </p:txBody>
      </p:sp>
      <p:sp>
        <p:nvSpPr>
          <p:cNvPr id="68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5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5810" y="4538299"/>
            <a:ext cx="6628762" cy="4224814"/>
          </a:xfrm>
        </p:spPr>
        <p:txBody>
          <a:bodyPr/>
          <a:lstStyle/>
          <a:p>
            <a:pPr>
              <a:buFontTx/>
              <a:buChar char="•"/>
            </a:pPr>
            <a:endParaRPr lang="en-US" sz="1600" dirty="0"/>
          </a:p>
          <a:p>
            <a:pPr>
              <a:buFontTx/>
              <a:buChar char="•"/>
            </a:pPr>
            <a:endParaRPr lang="en-US" sz="1600" dirty="0"/>
          </a:p>
          <a:p>
            <a:pPr>
              <a:buFontTx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263864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Predict features of seeds</a:t>
            </a:r>
            <a:r>
              <a:rPr lang="en-US" baseline="0" dirty="0" smtClean="0"/>
              <a:t> each dispersal mechanism</a:t>
            </a:r>
          </a:p>
          <a:p>
            <a:r>
              <a:rPr lang="en-US" dirty="0" smtClean="0"/>
              <a:t>http://www.abundantnature.com/2011/10/wild-violets-explosive-seed-dispersal.html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6E96D-44A0-4450-8CD5-E13898C1451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767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11:05 - 11:55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4C2636-454A-4988-BDC9-BB43167C23DB}" type="slidenum">
              <a:rPr lang="en-US"/>
              <a:pPr/>
              <a:t>22</a:t>
            </a:fld>
            <a:endParaRPr lang="en-US"/>
          </a:p>
        </p:txBody>
      </p:sp>
      <p:sp>
        <p:nvSpPr>
          <p:cNvPr id="787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7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6857" y="4146041"/>
            <a:ext cx="6786667" cy="4224814"/>
          </a:xfrm>
        </p:spPr>
        <p:txBody>
          <a:bodyPr/>
          <a:lstStyle/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87336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287AF2-B4EF-410C-BBC7-771FD06AA26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98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Angiosperms:</a:t>
            </a:r>
            <a:r>
              <a:rPr lang="en-US" baseline="0" dirty="0" smtClean="0"/>
              <a:t> seed plants; </a:t>
            </a:r>
            <a:r>
              <a:rPr lang="en-US" baseline="0" dirty="0" err="1" smtClean="0"/>
              <a:t>heterospory</a:t>
            </a:r>
            <a:r>
              <a:rPr lang="en-US" baseline="0" dirty="0" smtClean="0"/>
              <a:t> (two distinct types of spores produced by two different structures – ultimately producing male and female gametophytes); seeds as dispersal for sporophyte rather than spores for dispersal of gametophyte (in seedless plants); flowers for pollination (fertilization of gametes); fruits for dispersal of seed (sporophyte embryo); double fertilization to create triploid endosperm; coevolution between flowers and pollinators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6E96D-44A0-4450-8CD5-E13898C1451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939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Summary for your reference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6E96D-44A0-4450-8CD5-E13898C1451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852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0DA3386-D0A3-4927-A445-FB2028C89F25}" type="slidenum">
              <a:rPr lang="en-US">
                <a:latin typeface="Times" pitchFamily="18" charset="0"/>
              </a:rPr>
              <a:pPr/>
              <a:t>9</a:t>
            </a:fld>
            <a:endParaRPr lang="en-US">
              <a:latin typeface="Times" pitchFamily="18" charset="0"/>
            </a:endParaRPr>
          </a:p>
        </p:txBody>
      </p:sp>
      <p:sp>
        <p:nvSpPr>
          <p:cNvPr id="4403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6" name="Notes Placeholder 2"/>
          <p:cNvSpPr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noFill/>
          <a:ln>
            <a:solidFill>
              <a:srgbClr val="000000"/>
            </a:solidFill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dirty="0" smtClean="0">
              <a:latin typeface="Times" pitchFamily="18" charset="0"/>
            </a:endParaRPr>
          </a:p>
        </p:txBody>
      </p:sp>
      <p:sp>
        <p:nvSpPr>
          <p:cNvPr id="20484" name="Slide Number Placeholder 3"/>
          <p:cNvSpPr txBox="1">
            <a:spLocks noGrp="1"/>
          </p:cNvSpPr>
          <p:nvPr/>
        </p:nvSpPr>
        <p:spPr bwMode="auto">
          <a:xfrm>
            <a:off x="4023092" y="8917422"/>
            <a:ext cx="3077739" cy="469424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4224" tIns="47112" rIns="94224" bIns="47112" anchor="b"/>
          <a:lstStyle/>
          <a:p>
            <a:pPr algn="r" eaLnBrk="1" hangingPunct="1">
              <a:defRPr/>
            </a:pPr>
            <a:fld id="{66E5BB10-1D1C-4AF6-A9BC-413D4AAB4E45}" type="slidenum">
              <a:rPr lang="en-US" sz="1200"/>
              <a:pPr algn="r" eaLnBrk="1" hangingPunct="1">
                <a:defRPr/>
              </a:pPr>
              <a:t>9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12552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Microsporocyte</a:t>
            </a:r>
            <a:r>
              <a:rPr lang="en-US" baseline="0" dirty="0" smtClean="0"/>
              <a:t> produces m</a:t>
            </a:r>
            <a:r>
              <a:rPr lang="en-US" dirty="0" smtClean="0"/>
              <a:t>icrospore, which</a:t>
            </a:r>
            <a:r>
              <a:rPr lang="en-US" baseline="0" dirty="0" smtClean="0"/>
              <a:t> develops into male gametophyte, which is pollen, which produces sperm</a:t>
            </a:r>
            <a:r>
              <a:rPr lang="en-US" baseline="0" dirty="0"/>
              <a:t> </a:t>
            </a:r>
            <a:r>
              <a:rPr lang="en-US" baseline="0" dirty="0" smtClean="0"/>
              <a:t>(2 sperm from each pollen grain)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6E96D-44A0-4450-8CD5-E13898C1451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413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egasporocyte</a:t>
            </a:r>
            <a:r>
              <a:rPr lang="en-US" baseline="0" dirty="0" smtClean="0"/>
              <a:t> produces m</a:t>
            </a:r>
            <a:r>
              <a:rPr lang="en-US" dirty="0" smtClean="0"/>
              <a:t>egaspore,</a:t>
            </a:r>
            <a:r>
              <a:rPr lang="en-US" baseline="0" dirty="0" smtClean="0"/>
              <a:t> develops into female gametophyte, which is embryo sac, which produces the egg; 1 egg from each embryo sac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56E96D-44A0-4450-8CD5-E13898C1451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709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11:05 - 11:55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7734309-9239-43B6-9EBE-190A9A5E90A7}" type="slidenum">
              <a:rPr lang="en-US"/>
              <a:pPr/>
              <a:t>12</a:t>
            </a:fld>
            <a:endParaRPr lang="en-US"/>
          </a:p>
        </p:txBody>
      </p:sp>
      <p:sp>
        <p:nvSpPr>
          <p:cNvPr id="67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0571" y="4459526"/>
            <a:ext cx="5681336" cy="4224814"/>
          </a:xfrm>
        </p:spPr>
        <p:txBody>
          <a:bodyPr/>
          <a:lstStyle/>
          <a:p>
            <a:pPr>
              <a:buFontTx/>
              <a:buChar char="•"/>
            </a:pPr>
            <a:r>
              <a:rPr lang="en-US" sz="1600" dirty="0" smtClean="0"/>
              <a:t>Cherry – insects, </a:t>
            </a:r>
            <a:r>
              <a:rPr lang="en-US" sz="1600" dirty="0" err="1" smtClean="0"/>
              <a:t>esp</a:t>
            </a:r>
            <a:r>
              <a:rPr lang="en-US" sz="1600" dirty="0" smtClean="0"/>
              <a:t> bees</a:t>
            </a:r>
          </a:p>
          <a:p>
            <a:pPr>
              <a:buFontTx/>
              <a:buChar char="•"/>
            </a:pPr>
            <a:r>
              <a:rPr lang="en-US" sz="1600" dirty="0" smtClean="0"/>
              <a:t>Hornbeam – wind</a:t>
            </a:r>
          </a:p>
          <a:p>
            <a:pPr>
              <a:buFontTx/>
              <a:buChar char="•"/>
            </a:pPr>
            <a:r>
              <a:rPr lang="en-US" sz="1600" dirty="0" smtClean="0"/>
              <a:t>Daisy - bee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517630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11:05 - 11:55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EC5C78D-2924-4A84-9569-059378DE69FE}" type="slidenum">
              <a:rPr lang="en-US"/>
              <a:pPr/>
              <a:t>13</a:t>
            </a:fld>
            <a:endParaRPr lang="en-US"/>
          </a:p>
        </p:txBody>
      </p:sp>
      <p:sp>
        <p:nvSpPr>
          <p:cNvPr id="808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8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6858" y="4459526"/>
            <a:ext cx="6628762" cy="4224814"/>
          </a:xfrm>
        </p:spPr>
        <p:txBody>
          <a:bodyPr/>
          <a:lstStyle/>
          <a:p>
            <a:pPr>
              <a:lnSpc>
                <a:spcPct val="90000"/>
              </a:lnSpc>
              <a:buFontTx/>
              <a:buChar char="•"/>
            </a:pPr>
            <a:r>
              <a:rPr lang="en-US" sz="1600" dirty="0"/>
              <a:t>1: S3 or S4</a:t>
            </a:r>
          </a:p>
          <a:p>
            <a:pPr>
              <a:lnSpc>
                <a:spcPct val="90000"/>
              </a:lnSpc>
              <a:buFontTx/>
              <a:buChar char="•"/>
            </a:pPr>
            <a:r>
              <a:rPr lang="en-US" sz="1600" dirty="0"/>
              <a:t>2: S3/4 and S1/2</a:t>
            </a:r>
          </a:p>
          <a:p>
            <a:pPr>
              <a:lnSpc>
                <a:spcPct val="90000"/>
              </a:lnSpc>
              <a:buFontTx/>
              <a:buChar char="•"/>
            </a:pPr>
            <a:r>
              <a:rPr lang="en-US" sz="1600" dirty="0"/>
              <a:t>3: S1/2 and S1/2</a:t>
            </a:r>
          </a:p>
        </p:txBody>
      </p:sp>
    </p:spTree>
    <p:extLst>
      <p:ext uri="{BB962C8B-B14F-4D97-AF65-F5344CB8AC3E}">
        <p14:creationId xmlns:p14="http://schemas.microsoft.com/office/powerpoint/2010/main" val="2514333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/>
              <a:pPr/>
              <a:t>Friday, September 29,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127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9F8FD-568C-48C7-94A0-987ADFB1A197}" type="datetimeFigureOut">
              <a:rPr lang="en-US" smtClean="0"/>
              <a:pPr/>
              <a:t>9/29/2017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459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9F8FD-568C-48C7-94A0-987ADFB1A197}" type="datetimeFigureOut">
              <a:rPr lang="en-US" smtClean="0"/>
              <a:pPr/>
              <a:t>9/29/2017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698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Biol 1520 S12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2AEF0-9652-403C-87C6-9195106CBB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Biol 1520 S12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2CF65EEA-8EDE-4AE2-A032-33D81812A37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561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Biol 1520 S12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381EA4F4-C825-4EB5-ADCD-9F10C30D698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287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/>
              <a:pPr/>
              <a:t>Friday, September 29,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216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/>
              <a:pPr/>
              <a:t>Friday, September 29,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6130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/>
              <a:pPr/>
              <a:t>Friday, September 29,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790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/>
              <a:pPr/>
              <a:t>Friday, September 29, 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0301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/>
              <a:pPr/>
              <a:t>Friday, September 29, 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405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9F8FD-568C-48C7-94A0-987ADFB1A197}" type="datetimeFigureOut">
              <a:rPr lang="en-US" smtClean="0"/>
              <a:pPr/>
              <a:t>9/29/2017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956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9F8FD-568C-48C7-94A0-987ADFB1A197}" type="datetimeFigureOut">
              <a:rPr lang="en-US" smtClean="0"/>
              <a:pPr/>
              <a:t>9/29/2017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3314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9F8FD-568C-48C7-94A0-987ADFB1A197}" type="datetimeFigureOut">
              <a:rPr lang="en-US" smtClean="0"/>
              <a:pPr/>
              <a:t>9/29/2017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989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A80CB818-7379-467D-8E76-EF9D9074A26C}" type="datetime2">
              <a:rPr lang="en-US" smtClean="0"/>
              <a:pPr/>
              <a:t>Friday, September 29,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9BA504B0-D8F9-4B5C-88E3-245B9F4ED9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03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4.xml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5.xml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://bcs.whfreeman.com/thelifewire/content/chp39/3902001.html" TargetMode="External"/><Relationship Id="rId3" Type="http://schemas.openxmlformats.org/officeDocument/2006/relationships/notesSlide" Target="../notesSlides/notesSlide11.xml"/><Relationship Id="rId7" Type="http://schemas.openxmlformats.org/officeDocument/2006/relationships/hyperlink" Target="http://www.youtube.com/watch?v=bUjVHUf4d1I" TargetMode="Externa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4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2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66700" y="457201"/>
            <a:ext cx="9144000" cy="609600"/>
          </a:xfrm>
        </p:spPr>
        <p:txBody>
          <a:bodyPr/>
          <a:lstStyle/>
          <a:p>
            <a:r>
              <a:rPr lang="en-US" altLang="en-US" sz="3600" dirty="0" smtClean="0"/>
              <a:t>Reproduction in Flowering Plants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 smtClean="0"/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2">
            <a:lum bright="-12000" contras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91"/>
          <a:stretch>
            <a:fillRect/>
          </a:stretch>
        </p:blipFill>
        <p:spPr bwMode="auto">
          <a:xfrm>
            <a:off x="1752600" y="1066801"/>
            <a:ext cx="4953000" cy="3001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425" y="4038427"/>
            <a:ext cx="6229350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5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Angiosperm male gametophyte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105400"/>
            <a:ext cx="8229600" cy="13716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What is the relationship between the sperm, the microspore, the pollen, the male gametophyte, and the microsporocyte?</a:t>
            </a:r>
          </a:p>
          <a:p>
            <a:r>
              <a:rPr lang="en-US" dirty="0" smtClean="0"/>
              <a:t>How many gametophytes are produced from one microsporocyte?</a:t>
            </a:r>
          </a:p>
        </p:txBody>
      </p:sp>
      <p:pic>
        <p:nvPicPr>
          <p:cNvPr id="10242" name="Picture 2" descr="C:\Users\Shana\Documents\152x\freeman5_ch41_art_labeled\41_Labeled\41_08_male_gametophyte_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59" y="1600200"/>
            <a:ext cx="9057441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097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Angiosperm female gametophyte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181600"/>
            <a:ext cx="8229600" cy="12954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What is the relationship between the egg, the megaspore, the embryo sac, the female gametophyte, and the </a:t>
            </a:r>
            <a:r>
              <a:rPr lang="en-US" dirty="0" err="1" smtClean="0"/>
              <a:t>megasporocyte</a:t>
            </a:r>
            <a:r>
              <a:rPr lang="en-US" dirty="0" smtClean="0"/>
              <a:t>?</a:t>
            </a:r>
          </a:p>
          <a:p>
            <a:r>
              <a:rPr lang="en-US" dirty="0" smtClean="0"/>
              <a:t>How many female gametophytes are produced from one </a:t>
            </a:r>
            <a:r>
              <a:rPr lang="en-US" dirty="0" err="1" smtClean="0"/>
              <a:t>megasporocyte</a:t>
            </a:r>
            <a:r>
              <a:rPr lang="en-US" dirty="0" smtClean="0"/>
              <a:t>?</a:t>
            </a:r>
          </a:p>
        </p:txBody>
      </p:sp>
      <p:pic>
        <p:nvPicPr>
          <p:cNvPr id="9218" name="Picture 2" descr="C:\Users\Shana\Documents\152x\freeman5_ch41_art_labeled\41_Labeled\41_07_female_gametophyte_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600200"/>
            <a:ext cx="9012172" cy="3521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2467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4572000" y="1497012"/>
            <a:ext cx="4522787" cy="4675188"/>
            <a:chOff x="3007" y="1008"/>
            <a:chExt cx="2585" cy="2851"/>
          </a:xfrm>
        </p:grpSpPr>
        <p:pic>
          <p:nvPicPr>
            <p:cNvPr id="669701" name="Picture 5" descr="figure-38-02-photo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007" y="1008"/>
              <a:ext cx="2386" cy="2851"/>
            </a:xfrm>
            <a:prstGeom prst="rect">
              <a:avLst/>
            </a:prstGeom>
            <a:noFill/>
            <a:ln/>
            <a:effectLst/>
          </p:spPr>
        </p:pic>
        <p:sp>
          <p:nvSpPr>
            <p:cNvPr id="669702" name="Text Box 6"/>
            <p:cNvSpPr txBox="1">
              <a:spLocks noChangeArrowheads="1"/>
            </p:cNvSpPr>
            <p:nvPr/>
          </p:nvSpPr>
          <p:spPr bwMode="auto">
            <a:xfrm>
              <a:off x="4392" y="1047"/>
              <a:ext cx="839" cy="2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kumimoji="0" lang="en-US" sz="1600">
                  <a:latin typeface="Times New Roman" pitchFamily="18" charset="0"/>
                </a:rPr>
                <a:t>Cherry Pollen</a:t>
              </a:r>
            </a:p>
          </p:txBody>
        </p:sp>
        <p:sp>
          <p:nvSpPr>
            <p:cNvPr id="669703" name="Text Box 7"/>
            <p:cNvSpPr txBox="1">
              <a:spLocks noChangeArrowheads="1"/>
            </p:cNvSpPr>
            <p:nvPr/>
          </p:nvSpPr>
          <p:spPr bwMode="auto">
            <a:xfrm>
              <a:off x="4905" y="1617"/>
              <a:ext cx="687" cy="3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kumimoji="0" lang="en-US" sz="1600">
                  <a:latin typeface="Times New Roman" pitchFamily="18" charset="0"/>
                </a:rPr>
                <a:t>Hornbeam  Pollen</a:t>
              </a:r>
            </a:p>
          </p:txBody>
        </p:sp>
        <p:sp>
          <p:nvSpPr>
            <p:cNvPr id="669704" name="Text Box 8"/>
            <p:cNvSpPr txBox="1">
              <a:spLocks noChangeArrowheads="1"/>
            </p:cNvSpPr>
            <p:nvPr/>
          </p:nvSpPr>
          <p:spPr bwMode="auto">
            <a:xfrm>
              <a:off x="4984" y="2368"/>
              <a:ext cx="456" cy="3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kumimoji="0" lang="en-US" sz="1600">
                  <a:latin typeface="Times New Roman" pitchFamily="18" charset="0"/>
                </a:rPr>
                <a:t>Daisy  Pollen</a:t>
              </a:r>
            </a:p>
          </p:txBody>
        </p:sp>
        <p:sp>
          <p:nvSpPr>
            <p:cNvPr id="669705" name="Line 9"/>
            <p:cNvSpPr>
              <a:spLocks noChangeShapeType="1"/>
            </p:cNvSpPr>
            <p:nvPr/>
          </p:nvSpPr>
          <p:spPr bwMode="auto">
            <a:xfrm flipH="1">
              <a:off x="4392" y="1256"/>
              <a:ext cx="312" cy="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669706" name="Line 10"/>
            <p:cNvSpPr>
              <a:spLocks noChangeShapeType="1"/>
            </p:cNvSpPr>
            <p:nvPr/>
          </p:nvSpPr>
          <p:spPr bwMode="auto">
            <a:xfrm flipH="1">
              <a:off x="4848" y="1976"/>
              <a:ext cx="320" cy="1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669707" name="Line 11"/>
            <p:cNvSpPr>
              <a:spLocks noChangeShapeType="1"/>
            </p:cNvSpPr>
            <p:nvPr/>
          </p:nvSpPr>
          <p:spPr bwMode="auto">
            <a:xfrm flipH="1">
              <a:off x="5104" y="2720"/>
              <a:ext cx="40" cy="1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Pollination (movement of the pollen grain)</a:t>
            </a:r>
            <a:endParaRPr lang="en-US" dirty="0"/>
          </a:p>
        </p:txBody>
      </p:sp>
      <p:sp>
        <p:nvSpPr>
          <p:cNvPr id="15" name="Rectangle 1027"/>
          <p:cNvSpPr>
            <a:spLocks noGrp="1" noChangeArrowheads="1"/>
          </p:cNvSpPr>
          <p:nvPr>
            <p:ph type="body" sz="half" idx="1"/>
          </p:nvPr>
        </p:nvSpPr>
        <p:spPr>
          <a:xfrm>
            <a:off x="304800" y="1600200"/>
            <a:ext cx="4191000" cy="48006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90000"/>
              </a:lnSpc>
            </a:pPr>
            <a:r>
              <a:rPr lang="en-US" sz="2600" u="sng" dirty="0" smtClean="0"/>
              <a:t>Self fertilization (direct contact):</a:t>
            </a:r>
            <a:endParaRPr lang="en-US" sz="2600" dirty="0"/>
          </a:p>
          <a:p>
            <a:pPr marL="617220" lvl="1" indent="-342900">
              <a:lnSpc>
                <a:spcPct val="90000"/>
              </a:lnSpc>
            </a:pPr>
            <a:r>
              <a:rPr lang="en-US" sz="2200" dirty="0" smtClean="0"/>
              <a:t>anther </a:t>
            </a:r>
            <a:r>
              <a:rPr lang="en-US" sz="2200" dirty="0"/>
              <a:t>and </a:t>
            </a:r>
            <a:r>
              <a:rPr lang="en-US" sz="2200" dirty="0" smtClean="0"/>
              <a:t>stigma </a:t>
            </a:r>
            <a:r>
              <a:rPr lang="en-US" sz="2200" dirty="0"/>
              <a:t>in same </a:t>
            </a:r>
            <a:r>
              <a:rPr lang="en-US" sz="2200" dirty="0" smtClean="0"/>
              <a:t>flower</a:t>
            </a:r>
            <a:endParaRPr lang="en-US" sz="2200" dirty="0"/>
          </a:p>
          <a:p>
            <a:pPr marL="342900" indent="-342900">
              <a:lnSpc>
                <a:spcPct val="90000"/>
              </a:lnSpc>
            </a:pPr>
            <a:r>
              <a:rPr lang="en-US" sz="2600" u="sng" dirty="0" smtClean="0"/>
              <a:t>Cross pollination (outcrossing):</a:t>
            </a:r>
          </a:p>
          <a:p>
            <a:pPr marL="617220" lvl="1" indent="-342900">
              <a:lnSpc>
                <a:spcPct val="90000"/>
              </a:lnSpc>
            </a:pPr>
            <a:r>
              <a:rPr lang="en-US" sz="2100" dirty="0" smtClean="0"/>
              <a:t>Wind-pollinated </a:t>
            </a:r>
            <a:r>
              <a:rPr lang="en-US" sz="2100" dirty="0"/>
              <a:t>flowers have sticky or feather-like stigmas and they produce pollen grains in great </a:t>
            </a:r>
            <a:r>
              <a:rPr lang="en-US" sz="2100" dirty="0" smtClean="0"/>
              <a:t>number</a:t>
            </a:r>
          </a:p>
          <a:p>
            <a:pPr marL="617220" lvl="1" indent="-342900">
              <a:lnSpc>
                <a:spcPct val="90000"/>
              </a:lnSpc>
            </a:pPr>
            <a:r>
              <a:rPr lang="en-US" sz="2100" dirty="0" smtClean="0"/>
              <a:t>Water carriage: water </a:t>
            </a:r>
            <a:r>
              <a:rPr lang="en-US" sz="2100" dirty="0"/>
              <a:t>moves </a:t>
            </a:r>
            <a:r>
              <a:rPr lang="en-US" sz="2100" dirty="0" smtClean="0"/>
              <a:t>pollen</a:t>
            </a:r>
          </a:p>
          <a:p>
            <a:pPr marL="617220" lvl="1" indent="-342900">
              <a:lnSpc>
                <a:spcPct val="90000"/>
              </a:lnSpc>
            </a:pPr>
            <a:r>
              <a:rPr lang="en-US" sz="2100" dirty="0" smtClean="0"/>
              <a:t>Animal</a:t>
            </a:r>
            <a:r>
              <a:rPr lang="en-US" sz="2100" dirty="0"/>
              <a:t>, bird, insect vectors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2679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938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117474"/>
            <a:ext cx="8496300" cy="949325"/>
          </a:xfrm>
        </p:spPr>
        <p:txBody>
          <a:bodyPr>
            <a:normAutofit/>
          </a:bodyPr>
          <a:lstStyle/>
          <a:p>
            <a:r>
              <a:rPr lang="en-US" sz="3600" dirty="0"/>
              <a:t>Pollen Selection (“Mate Selection”)</a:t>
            </a:r>
          </a:p>
        </p:txBody>
      </p:sp>
      <p:sp>
        <p:nvSpPr>
          <p:cNvPr id="80793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136" y="914400"/>
            <a:ext cx="9074150" cy="33528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2000" dirty="0" smtClean="0"/>
              <a:t>Temporal avoidance</a:t>
            </a:r>
          </a:p>
          <a:p>
            <a:pPr lvl="1">
              <a:lnSpc>
                <a:spcPct val="80000"/>
              </a:lnSpc>
            </a:pPr>
            <a:r>
              <a:rPr lang="en-US" sz="1800" dirty="0" smtClean="0"/>
              <a:t>male and female gametophytes mature at different times</a:t>
            </a:r>
          </a:p>
          <a:p>
            <a:pPr>
              <a:lnSpc>
                <a:spcPct val="80000"/>
              </a:lnSpc>
            </a:pPr>
            <a:r>
              <a:rPr lang="en-US" sz="2000" dirty="0" smtClean="0"/>
              <a:t>Spatial avoidance</a:t>
            </a:r>
          </a:p>
          <a:p>
            <a:pPr lvl="1">
              <a:lnSpc>
                <a:spcPct val="80000"/>
              </a:lnSpc>
            </a:pPr>
            <a:r>
              <a:rPr lang="en-US" sz="1800" dirty="0" smtClean="0"/>
              <a:t>male and female gametophytes are too far apart</a:t>
            </a:r>
          </a:p>
          <a:p>
            <a:pPr>
              <a:lnSpc>
                <a:spcPct val="80000"/>
              </a:lnSpc>
            </a:pPr>
            <a:r>
              <a:rPr lang="en-US" sz="2000" dirty="0" smtClean="0"/>
              <a:t>Molecular matching</a:t>
            </a:r>
            <a:r>
              <a:rPr lang="en-US" sz="2000" dirty="0"/>
              <a:t>: In </a:t>
            </a:r>
            <a:r>
              <a:rPr lang="en-US" sz="2000" u="sng" dirty="0"/>
              <a:t>self-incompatible</a:t>
            </a:r>
            <a:r>
              <a:rPr lang="en-US" sz="2000" dirty="0"/>
              <a:t> species the stigma rejects pollen from its own flowers (promotes variation, limits inbreeding)</a:t>
            </a:r>
          </a:p>
          <a:p>
            <a:pPr lvl="1">
              <a:lnSpc>
                <a:spcPct val="80000"/>
              </a:lnSpc>
            </a:pPr>
            <a:r>
              <a:rPr lang="en-US" sz="1800" dirty="0" smtClean="0"/>
              <a:t>S gene is responsible for selection; has dozens of alleles</a:t>
            </a:r>
          </a:p>
          <a:p>
            <a:pPr>
              <a:lnSpc>
                <a:spcPct val="80000"/>
              </a:lnSpc>
            </a:pP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0" y="3337679"/>
            <a:ext cx="2514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haploid pollen grain has one S gene, recipient stigma is diploid and has two S genes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 self-incompatible plants, pollen fails to develop or develops abnormally</a:t>
            </a:r>
            <a:endParaRPr lang="en-US" dirty="0"/>
          </a:p>
        </p:txBody>
      </p:sp>
      <p:grpSp>
        <p:nvGrpSpPr>
          <p:cNvPr id="22" name="Group 4"/>
          <p:cNvGrpSpPr>
            <a:grpSpLocks/>
          </p:cNvGrpSpPr>
          <p:nvPr/>
        </p:nvGrpSpPr>
        <p:grpSpPr bwMode="auto">
          <a:xfrm>
            <a:off x="2667000" y="2965450"/>
            <a:ext cx="6570662" cy="3892550"/>
            <a:chOff x="1042" y="1835"/>
            <a:chExt cx="4139" cy="2452"/>
          </a:xfrm>
        </p:grpSpPr>
        <p:pic>
          <p:nvPicPr>
            <p:cNvPr id="23" name="Picture 5" descr="figure 38-04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051" y="1835"/>
              <a:ext cx="3862" cy="2090"/>
            </a:xfrm>
            <a:prstGeom prst="rect">
              <a:avLst/>
            </a:prstGeom>
            <a:noFill/>
          </p:spPr>
        </p:pic>
        <p:sp>
          <p:nvSpPr>
            <p:cNvPr id="24" name="AutoShape 6"/>
            <p:cNvSpPr>
              <a:spLocks noChangeArrowheads="1"/>
            </p:cNvSpPr>
            <p:nvPr/>
          </p:nvSpPr>
          <p:spPr bwMode="auto">
            <a:xfrm>
              <a:off x="1042" y="3846"/>
              <a:ext cx="2062" cy="348"/>
            </a:xfrm>
            <a:prstGeom prst="wedgeRoundRectCallout">
              <a:avLst>
                <a:gd name="adj1" fmla="val 31815"/>
                <a:gd name="adj2" fmla="val -340231"/>
                <a:gd name="adj3" fmla="val 16667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/>
            <a:lstStyle/>
            <a:p>
              <a:pPr algn="ctr" eaLnBrk="1" hangingPunct="1"/>
              <a:r>
                <a:rPr kumimoji="0" lang="en-US" sz="1600">
                  <a:solidFill>
                    <a:srgbClr val="000099"/>
                  </a:solidFill>
                  <a:latin typeface="Tahoma" pitchFamily="34" charset="0"/>
                </a:rPr>
                <a:t>S</a:t>
              </a:r>
              <a:r>
                <a:rPr kumimoji="0" lang="en-US" sz="1600" baseline="-25000">
                  <a:solidFill>
                    <a:srgbClr val="000099"/>
                  </a:solidFill>
                  <a:latin typeface="Tahoma" pitchFamily="34" charset="0"/>
                </a:rPr>
                <a:t>3</a:t>
              </a:r>
              <a:r>
                <a:rPr kumimoji="0" lang="en-US" sz="1600">
                  <a:solidFill>
                    <a:srgbClr val="000099"/>
                  </a:solidFill>
                  <a:latin typeface="Tahoma" pitchFamily="34" charset="0"/>
                </a:rPr>
                <a:t> and S</a:t>
              </a:r>
              <a:r>
                <a:rPr kumimoji="0" lang="en-US" sz="1600" baseline="-25000">
                  <a:solidFill>
                    <a:srgbClr val="000099"/>
                  </a:solidFill>
                  <a:latin typeface="Tahoma" pitchFamily="34" charset="0"/>
                </a:rPr>
                <a:t>4</a:t>
              </a:r>
              <a:r>
                <a:rPr kumimoji="0" lang="en-US" sz="1600">
                  <a:solidFill>
                    <a:srgbClr val="000099"/>
                  </a:solidFill>
                  <a:latin typeface="Tahoma" pitchFamily="34" charset="0"/>
                </a:rPr>
                <a:t> pollen are compatible with S</a:t>
              </a:r>
              <a:r>
                <a:rPr kumimoji="0" lang="en-US" sz="1600" baseline="-25000">
                  <a:solidFill>
                    <a:srgbClr val="000099"/>
                  </a:solidFill>
                  <a:latin typeface="Tahoma" pitchFamily="34" charset="0"/>
                </a:rPr>
                <a:t>1</a:t>
              </a:r>
              <a:r>
                <a:rPr kumimoji="0" lang="en-US" sz="1600">
                  <a:solidFill>
                    <a:srgbClr val="000099"/>
                  </a:solidFill>
                  <a:latin typeface="Tahoma" pitchFamily="34" charset="0"/>
                </a:rPr>
                <a:t>S</a:t>
              </a:r>
              <a:r>
                <a:rPr kumimoji="0" lang="en-US" sz="1600" baseline="-25000">
                  <a:solidFill>
                    <a:srgbClr val="000099"/>
                  </a:solidFill>
                  <a:latin typeface="Tahoma" pitchFamily="34" charset="0"/>
                </a:rPr>
                <a:t>2</a:t>
              </a:r>
              <a:r>
                <a:rPr kumimoji="0" lang="en-US" sz="1600">
                  <a:solidFill>
                    <a:srgbClr val="000099"/>
                  </a:solidFill>
                  <a:latin typeface="Tahoma" pitchFamily="34" charset="0"/>
                </a:rPr>
                <a:t> stigma…</a:t>
              </a:r>
            </a:p>
          </p:txBody>
        </p:sp>
        <p:sp>
          <p:nvSpPr>
            <p:cNvPr id="25" name="AutoShape 7"/>
            <p:cNvSpPr>
              <a:spLocks noChangeArrowheads="1"/>
            </p:cNvSpPr>
            <p:nvPr/>
          </p:nvSpPr>
          <p:spPr bwMode="auto">
            <a:xfrm rot="-4983528">
              <a:off x="3634" y="3145"/>
              <a:ext cx="1322" cy="137"/>
            </a:xfrm>
            <a:prstGeom prst="rtTriangle">
              <a:avLst/>
            </a:prstGeom>
            <a:solidFill>
              <a:srgbClr val="FFFFFF"/>
            </a:solidFill>
            <a:ln w="9525">
              <a:solidFill>
                <a:srgbClr val="000099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AutoShape 8"/>
            <p:cNvSpPr>
              <a:spLocks noChangeArrowheads="1"/>
            </p:cNvSpPr>
            <p:nvPr/>
          </p:nvSpPr>
          <p:spPr bwMode="auto">
            <a:xfrm>
              <a:off x="3505" y="3754"/>
              <a:ext cx="1676" cy="533"/>
            </a:xfrm>
            <a:prstGeom prst="wedgeRoundRectCallout">
              <a:avLst>
                <a:gd name="adj1" fmla="val -28403"/>
                <a:gd name="adj2" fmla="val -276079"/>
                <a:gd name="adj3" fmla="val 16667"/>
              </a:avLst>
            </a:prstGeom>
            <a:solidFill>
              <a:srgbClr val="FFFFFF"/>
            </a:solidFill>
            <a:ln w="9525">
              <a:solidFill>
                <a:srgbClr val="000099"/>
              </a:solidFill>
              <a:miter lim="800000"/>
              <a:headEnd/>
              <a:tailEnd/>
            </a:ln>
            <a:effectLst/>
          </p:spPr>
          <p:txBody>
            <a:bodyPr/>
            <a:lstStyle/>
            <a:p>
              <a:pPr algn="ctr" eaLnBrk="1" hangingPunct="1"/>
              <a:r>
                <a:rPr kumimoji="0" lang="en-US" sz="1600">
                  <a:solidFill>
                    <a:srgbClr val="000099"/>
                  </a:solidFill>
                  <a:latin typeface="Tahoma" pitchFamily="34" charset="0"/>
                </a:rPr>
                <a:t>…but S</a:t>
              </a:r>
              <a:r>
                <a:rPr kumimoji="0" lang="en-US" sz="1600" baseline="-25000">
                  <a:solidFill>
                    <a:srgbClr val="000099"/>
                  </a:solidFill>
                  <a:latin typeface="Tahoma" pitchFamily="34" charset="0"/>
                </a:rPr>
                <a:t>1</a:t>
              </a:r>
              <a:r>
                <a:rPr kumimoji="0" lang="en-US" sz="1600">
                  <a:solidFill>
                    <a:srgbClr val="000099"/>
                  </a:solidFill>
                  <a:latin typeface="Tahoma" pitchFamily="34" charset="0"/>
                </a:rPr>
                <a:t> and S</a:t>
              </a:r>
              <a:r>
                <a:rPr kumimoji="0" lang="en-US" sz="1600" baseline="-25000">
                  <a:solidFill>
                    <a:srgbClr val="000099"/>
                  </a:solidFill>
                  <a:latin typeface="Tahoma" pitchFamily="34" charset="0"/>
                </a:rPr>
                <a:t>2 </a:t>
              </a:r>
              <a:r>
                <a:rPr kumimoji="0" lang="en-US" sz="1600">
                  <a:solidFill>
                    <a:srgbClr val="000099"/>
                  </a:solidFill>
                  <a:latin typeface="Tahoma" pitchFamily="34" charset="0"/>
                </a:rPr>
                <a:t>pollen do not germinate. They are self-incompatible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08987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587375"/>
            <a:ext cx="5029200" cy="860425"/>
          </a:xfrm>
        </p:spPr>
        <p:txBody>
          <a:bodyPr>
            <a:noAutofit/>
          </a:bodyPr>
          <a:lstStyle/>
          <a:p>
            <a:pPr marL="0" indent="0"/>
            <a:r>
              <a:rPr lang="en-US" sz="2800" dirty="0"/>
              <a:t>A Pollen Tube Delivers Male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Cells </a:t>
            </a:r>
            <a:r>
              <a:rPr lang="en-US" sz="2800" dirty="0"/>
              <a:t>to the Embryo Sac</a:t>
            </a:r>
          </a:p>
        </p:txBody>
      </p:sp>
      <p:sp>
        <p:nvSpPr>
          <p:cNvPr id="67584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76200" y="1524000"/>
            <a:ext cx="4648200" cy="5118100"/>
          </a:xfrm>
        </p:spPr>
        <p:txBody>
          <a:bodyPr>
            <a:normAutofit/>
          </a:bodyPr>
          <a:lstStyle/>
          <a:p>
            <a:pPr marL="342900" indent="-342900"/>
            <a:r>
              <a:rPr lang="en-US" sz="2400" dirty="0"/>
              <a:t>When a pollen grain </a:t>
            </a:r>
            <a:r>
              <a:rPr lang="en-US" sz="2400" dirty="0" smtClean="0"/>
              <a:t>lands, it </a:t>
            </a:r>
            <a:r>
              <a:rPr lang="en-US" sz="2400" dirty="0"/>
              <a:t>germinates to form a pollen tube</a:t>
            </a:r>
          </a:p>
          <a:p>
            <a:pPr marL="342900" indent="-342900"/>
            <a:r>
              <a:rPr lang="en-US" sz="2400" dirty="0"/>
              <a:t>The pollen tube digest its way through the spongy tissue of the style </a:t>
            </a:r>
            <a:endParaRPr lang="en-US" sz="2400" dirty="0" smtClean="0"/>
          </a:p>
          <a:p>
            <a:pPr marL="342900" indent="-342900"/>
            <a:r>
              <a:rPr lang="en-US" sz="2400" dirty="0" smtClean="0"/>
              <a:t>Rapid </a:t>
            </a:r>
            <a:r>
              <a:rPr lang="en-US" sz="2400" dirty="0"/>
              <a:t>growth of pollen tube requires Ca</a:t>
            </a:r>
            <a:r>
              <a:rPr lang="en-US" sz="2400" baseline="30000" dirty="0"/>
              <a:t>++ </a:t>
            </a:r>
            <a:r>
              <a:rPr lang="en-US" sz="2400" dirty="0"/>
              <a:t>ions, taken up </a:t>
            </a:r>
            <a:r>
              <a:rPr lang="en-US" sz="2400" dirty="0" smtClean="0"/>
              <a:t>from stigma</a:t>
            </a:r>
            <a:endParaRPr lang="en-US" sz="2400" dirty="0"/>
          </a:p>
          <a:p>
            <a:pPr marL="342900" indent="-342900"/>
            <a:r>
              <a:rPr lang="en-US" sz="2400" dirty="0"/>
              <a:t>Downward pollen tube growth is directed by signals from the </a:t>
            </a:r>
            <a:r>
              <a:rPr lang="en-US" sz="2400" dirty="0" smtClean="0"/>
              <a:t>ovule (</a:t>
            </a:r>
            <a:r>
              <a:rPr lang="en-US" sz="2400" dirty="0" err="1" smtClean="0"/>
              <a:t>synergid</a:t>
            </a:r>
            <a:r>
              <a:rPr lang="en-US" sz="2400" dirty="0" smtClean="0"/>
              <a:t> cells)</a:t>
            </a:r>
            <a:endParaRPr lang="en-US" sz="2400" dirty="0"/>
          </a:p>
        </p:txBody>
      </p:sp>
      <p:pic>
        <p:nvPicPr>
          <p:cNvPr id="675844" name="Picture 4" descr="figure-38-05-photo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 cstate="print"/>
          <a:stretch>
            <a:fillRect/>
          </a:stretch>
        </p:blipFill>
        <p:spPr>
          <a:xfrm>
            <a:off x="4682340" y="1600200"/>
            <a:ext cx="3970320" cy="4525963"/>
          </a:xfrm>
          <a:noFill/>
          <a:ln/>
        </p:spPr>
      </p:pic>
      <p:sp>
        <p:nvSpPr>
          <p:cNvPr id="675845" name="Text Box 5"/>
          <p:cNvSpPr txBox="1">
            <a:spLocks noChangeArrowheads="1"/>
          </p:cNvSpPr>
          <p:nvPr/>
        </p:nvSpPr>
        <p:spPr bwMode="auto">
          <a:xfrm>
            <a:off x="5041900" y="1455737"/>
            <a:ext cx="10414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kumimoji="0" lang="en-US" sz="1800">
                <a:latin typeface="Comic Sans MS" pitchFamily="66" charset="0"/>
              </a:rPr>
              <a:t>Pollen</a:t>
            </a:r>
          </a:p>
        </p:txBody>
      </p:sp>
      <p:sp>
        <p:nvSpPr>
          <p:cNvPr id="675846" name="Text Box 6"/>
          <p:cNvSpPr txBox="1">
            <a:spLocks noChangeArrowheads="1"/>
          </p:cNvSpPr>
          <p:nvPr/>
        </p:nvSpPr>
        <p:spPr bwMode="auto">
          <a:xfrm>
            <a:off x="6934200" y="1411069"/>
            <a:ext cx="22860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kumimoji="0" lang="en-US" sz="1800" dirty="0" smtClean="0">
                <a:latin typeface="Comic Sans MS" pitchFamily="66" charset="0"/>
              </a:rPr>
              <a:t>Stigma </a:t>
            </a:r>
            <a:r>
              <a:rPr kumimoji="0" lang="en-US" sz="1800" dirty="0">
                <a:latin typeface="Comic Sans MS" pitchFamily="66" charset="0"/>
              </a:rPr>
              <a:t>of Arabidopsis flower</a:t>
            </a:r>
          </a:p>
        </p:txBody>
      </p:sp>
      <p:sp>
        <p:nvSpPr>
          <p:cNvPr id="675847" name="Text Box 7"/>
          <p:cNvSpPr txBox="1">
            <a:spLocks noChangeArrowheads="1"/>
          </p:cNvSpPr>
          <p:nvPr/>
        </p:nvSpPr>
        <p:spPr bwMode="auto">
          <a:xfrm>
            <a:off x="5638800" y="577850"/>
            <a:ext cx="1485900" cy="915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kumimoji="0" lang="en-US" sz="1800">
                <a:latin typeface="Comic Sans MS" pitchFamily="66" charset="0"/>
              </a:rPr>
              <a:t>Pollen tube beginning to grow</a:t>
            </a:r>
          </a:p>
        </p:txBody>
      </p:sp>
      <p:sp>
        <p:nvSpPr>
          <p:cNvPr id="675848" name="Line 8"/>
          <p:cNvSpPr>
            <a:spLocks noChangeShapeType="1"/>
          </p:cNvSpPr>
          <p:nvPr/>
        </p:nvSpPr>
        <p:spPr bwMode="auto">
          <a:xfrm>
            <a:off x="5575300" y="1836737"/>
            <a:ext cx="508000" cy="571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675849" name="Line 9"/>
          <p:cNvSpPr>
            <a:spLocks noChangeShapeType="1"/>
          </p:cNvSpPr>
          <p:nvPr/>
        </p:nvSpPr>
        <p:spPr bwMode="auto">
          <a:xfrm>
            <a:off x="6705600" y="1231900"/>
            <a:ext cx="228600" cy="1358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675850" name="Line 10"/>
          <p:cNvSpPr>
            <a:spLocks noChangeShapeType="1"/>
          </p:cNvSpPr>
          <p:nvPr/>
        </p:nvSpPr>
        <p:spPr bwMode="auto">
          <a:xfrm flipH="1">
            <a:off x="8255000" y="2078037"/>
            <a:ext cx="203200" cy="469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5752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Pollination syndromes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524000"/>
            <a:ext cx="5562600" cy="53340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Flower characteristics associated with certain types of pollinators</a:t>
            </a:r>
          </a:p>
          <a:p>
            <a:r>
              <a:rPr lang="en-US" dirty="0" smtClean="0"/>
              <a:t>Wind: mass-produced, low chance of success</a:t>
            </a:r>
          </a:p>
          <a:p>
            <a:r>
              <a:rPr lang="en-US" dirty="0" smtClean="0"/>
              <a:t>Animal pollinators: less produced, much higher chance of success; often tight co-evolution</a:t>
            </a:r>
          </a:p>
          <a:p>
            <a:pPr lvl="1"/>
            <a:r>
              <a:rPr lang="en-US" dirty="0" smtClean="0"/>
              <a:t>Birds: active during day, respond to visual stimuli</a:t>
            </a:r>
          </a:p>
          <a:p>
            <a:pPr lvl="1"/>
            <a:r>
              <a:rPr lang="en-US" dirty="0" smtClean="0"/>
              <a:t>Bees/butterflies/wasps: active during day, respond to visual and olfactory stimuli</a:t>
            </a:r>
          </a:p>
          <a:p>
            <a:pPr lvl="1"/>
            <a:r>
              <a:rPr lang="en-US" dirty="0" smtClean="0"/>
              <a:t>Moths: active during night, respond to visual and olfactory stimuli </a:t>
            </a:r>
          </a:p>
          <a:p>
            <a:pPr lvl="1"/>
            <a:r>
              <a:rPr lang="en-US" dirty="0" smtClean="0"/>
              <a:t>Bats: active during night, respond to visual and olfactory stimuli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0" y="494851"/>
            <a:ext cx="2971800" cy="25531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4931214" y="6288134"/>
            <a:ext cx="2383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Nectar = “cost” of sex</a:t>
            </a:r>
            <a:endParaRPr lang="en-US" dirty="0"/>
          </a:p>
        </p:txBody>
      </p:sp>
      <p:pic>
        <p:nvPicPr>
          <p:cNvPr id="11266" name="Picture 2" descr="C:\Users\Shana\Documents\152x\freeman5_ch41_art_labeled\41_Labeled\41_09_pollinator_match_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200400"/>
            <a:ext cx="2733675" cy="311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laucoin3\Desktop\40_labeled_images\40_07_flowers_in_UV-L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262929" y="5410200"/>
            <a:ext cx="1828800" cy="11598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1846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457200"/>
            <a:ext cx="4010025" cy="52918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 Box 7"/>
          <p:cNvSpPr txBox="1">
            <a:spLocks noChangeArrowheads="1"/>
          </p:cNvSpPr>
          <p:nvPr/>
        </p:nvSpPr>
        <p:spPr bwMode="auto">
          <a:xfrm>
            <a:off x="2486025" y="5867400"/>
            <a:ext cx="3810000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>
            <a:lvl1pPr>
              <a:defRPr kumimoji="1" sz="2900">
                <a:solidFill>
                  <a:schemeClr val="tx1"/>
                </a:solidFill>
                <a:latin typeface="Arial" panose="020B0604020202020204" pitchFamily="34" charset="0"/>
                <a:sym typeface="Symbol" panose="05050102010706020507" pitchFamily="18" charset="2"/>
              </a:defRPr>
            </a:lvl1pPr>
            <a:lvl2pPr marL="742950" indent="-285750">
              <a:defRPr kumimoji="1" sz="2900">
                <a:solidFill>
                  <a:schemeClr val="tx1"/>
                </a:solidFill>
                <a:latin typeface="Arial" panose="020B0604020202020204" pitchFamily="34" charset="0"/>
                <a:sym typeface="Symbol" panose="05050102010706020507" pitchFamily="18" charset="2"/>
              </a:defRPr>
            </a:lvl2pPr>
            <a:lvl3pPr marL="1143000" indent="-228600">
              <a:defRPr kumimoji="1" sz="2900">
                <a:solidFill>
                  <a:schemeClr val="tx1"/>
                </a:solidFill>
                <a:latin typeface="Arial" panose="020B0604020202020204" pitchFamily="34" charset="0"/>
                <a:sym typeface="Symbol" panose="05050102010706020507" pitchFamily="18" charset="2"/>
              </a:defRPr>
            </a:lvl3pPr>
            <a:lvl4pPr marL="1600200" indent="-228600">
              <a:defRPr kumimoji="1" sz="2900">
                <a:solidFill>
                  <a:schemeClr val="tx1"/>
                </a:solidFill>
                <a:latin typeface="Arial" panose="020B0604020202020204" pitchFamily="34" charset="0"/>
                <a:sym typeface="Symbol" panose="05050102010706020507" pitchFamily="18" charset="2"/>
              </a:defRPr>
            </a:lvl4pPr>
            <a:lvl5pPr marL="2057400" indent="-228600">
              <a:defRPr kumimoji="1" sz="2900">
                <a:solidFill>
                  <a:schemeClr val="tx1"/>
                </a:solidFill>
                <a:latin typeface="Arial" panose="020B0604020202020204" pitchFamily="34" charset="0"/>
                <a:sym typeface="Symbol" panose="05050102010706020507" pitchFamily="18" charset="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900">
                <a:solidFill>
                  <a:schemeClr val="tx1"/>
                </a:solidFill>
                <a:latin typeface="Arial" panose="020B0604020202020204" pitchFamily="34" charset="0"/>
                <a:sym typeface="Symbol" panose="05050102010706020507" pitchFamily="18" charset="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900">
                <a:solidFill>
                  <a:schemeClr val="tx1"/>
                </a:solidFill>
                <a:latin typeface="Arial" panose="020B0604020202020204" pitchFamily="34" charset="0"/>
                <a:sym typeface="Symbol" panose="05050102010706020507" pitchFamily="18" charset="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900">
                <a:solidFill>
                  <a:schemeClr val="tx1"/>
                </a:solidFill>
                <a:latin typeface="Arial" panose="020B0604020202020204" pitchFamily="34" charset="0"/>
                <a:sym typeface="Symbol" panose="05050102010706020507" pitchFamily="18" charset="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900">
                <a:solidFill>
                  <a:schemeClr val="tx1"/>
                </a:solidFill>
                <a:latin typeface="Arial" panose="020B0604020202020204" pitchFamily="34" charset="0"/>
                <a:sym typeface="Symbol" panose="05050102010706020507" pitchFamily="18" charset="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000" i="1" dirty="0" err="1"/>
              <a:t>Rafflesia</a:t>
            </a:r>
            <a:r>
              <a:rPr lang="en-US" altLang="en-US" sz="2000" dirty="0"/>
              <a:t>, The “ Monster Flower”</a:t>
            </a:r>
          </a:p>
        </p:txBody>
      </p:sp>
    </p:spTree>
    <p:extLst>
      <p:ext uri="{BB962C8B-B14F-4D97-AF65-F5344CB8AC3E}">
        <p14:creationId xmlns:p14="http://schemas.microsoft.com/office/powerpoint/2010/main" val="362012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3"/>
          <p:cNvSpPr txBox="1">
            <a:spLocks noChangeArrowheads="1"/>
          </p:cNvSpPr>
          <p:nvPr/>
        </p:nvSpPr>
        <p:spPr bwMode="auto">
          <a:xfrm>
            <a:off x="-304800" y="6511282"/>
            <a:ext cx="6858000" cy="304800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/>
          <a:lstStyle/>
          <a:p>
            <a:pPr algn="ctr" eaLnBrk="1" hangingPunct="1"/>
            <a:r>
              <a:rPr lang="en-US" sz="1000" dirty="0">
                <a:latin typeface="Times New Roman" pitchFamily="18" charset="0"/>
              </a:rPr>
              <a:t>Campbell &amp; Reece, Fig. 38.02 </a:t>
            </a:r>
          </a:p>
        </p:txBody>
      </p:sp>
      <p:pic>
        <p:nvPicPr>
          <p:cNvPr id="27653" name="Picture 6" descr="38_05aDoubleFert-L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6200" y="609600"/>
            <a:ext cx="3579813" cy="2925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4728" name="Picture 8" descr="38_05bDoubleFert-L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177631" y="1577546"/>
            <a:ext cx="3506788" cy="2925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4729" name="Picture 9" descr="38_05cDoubleFert-L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100138" y="3585520"/>
            <a:ext cx="3700462" cy="2925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4730" name="AutoShape 10"/>
          <p:cNvSpPr>
            <a:spLocks noChangeArrowheads="1"/>
          </p:cNvSpPr>
          <p:nvPr/>
        </p:nvSpPr>
        <p:spPr bwMode="auto">
          <a:xfrm>
            <a:off x="3810000" y="1981200"/>
            <a:ext cx="1066800" cy="381000"/>
          </a:xfrm>
          <a:prstGeom prst="rightArrow">
            <a:avLst>
              <a:gd name="adj1" fmla="val 50000"/>
              <a:gd name="adj2" fmla="val 70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4733" name="AutoShape 13"/>
          <p:cNvSpPr>
            <a:spLocks noChangeArrowheads="1"/>
          </p:cNvSpPr>
          <p:nvPr/>
        </p:nvSpPr>
        <p:spPr bwMode="auto">
          <a:xfrm rot="10800000">
            <a:off x="6016625" y="4568825"/>
            <a:ext cx="914400" cy="914400"/>
          </a:xfrm>
          <a:custGeom>
            <a:avLst/>
            <a:gdLst>
              <a:gd name="T0" fmla="*/ 640334 w 21600"/>
              <a:gd name="T1" fmla="*/ 0 h 21600"/>
              <a:gd name="T2" fmla="*/ 640334 w 21600"/>
              <a:gd name="T3" fmla="*/ 514689 h 21600"/>
              <a:gd name="T4" fmla="*/ 137033 w 21600"/>
              <a:gd name="T5" fmla="*/ 914400 h 21600"/>
              <a:gd name="T6" fmla="*/ 914400 w 21600"/>
              <a:gd name="T7" fmla="*/ 257344 h 21600"/>
              <a:gd name="T8" fmla="*/ 17694720 60000 65536"/>
              <a:gd name="T9" fmla="*/ 5898240 60000 65536"/>
              <a:gd name="T10" fmla="*/ 5898240 60000 65536"/>
              <a:gd name="T11" fmla="*/ 0 60000 65536"/>
              <a:gd name="T12" fmla="*/ 12427 w 21600"/>
              <a:gd name="T13" fmla="*/ 2912 h 21600"/>
              <a:gd name="T14" fmla="*/ 18227 w 21600"/>
              <a:gd name="T15" fmla="*/ 9246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1600" y="6079"/>
                </a:moveTo>
                <a:lnTo>
                  <a:pt x="15126" y="0"/>
                </a:lnTo>
                <a:lnTo>
                  <a:pt x="15126" y="2912"/>
                </a:lnTo>
                <a:lnTo>
                  <a:pt x="12427" y="2912"/>
                </a:lnTo>
                <a:cubicBezTo>
                  <a:pt x="5564" y="2912"/>
                  <a:pt x="0" y="7052"/>
                  <a:pt x="0" y="12158"/>
                </a:cubicBezTo>
                <a:lnTo>
                  <a:pt x="0" y="21600"/>
                </a:lnTo>
                <a:lnTo>
                  <a:pt x="6474" y="21600"/>
                </a:lnTo>
                <a:lnTo>
                  <a:pt x="6474" y="12158"/>
                </a:lnTo>
                <a:cubicBezTo>
                  <a:pt x="6474" y="10550"/>
                  <a:pt x="9139" y="9246"/>
                  <a:pt x="12427" y="9246"/>
                </a:cubicBezTo>
                <a:lnTo>
                  <a:pt x="15126" y="9246"/>
                </a:lnTo>
                <a:lnTo>
                  <a:pt x="15126" y="12158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14400" y="609600"/>
            <a:ext cx="8229600" cy="990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200" dirty="0" smtClean="0"/>
              <a:t>Angiosperm double fertilization</a:t>
            </a:r>
            <a:endParaRPr lang="en-US" sz="3200" dirty="0"/>
          </a:p>
        </p:txBody>
      </p:sp>
      <p:sp>
        <p:nvSpPr>
          <p:cNvPr id="2" name="Rectangle 1"/>
          <p:cNvSpPr/>
          <p:nvPr/>
        </p:nvSpPr>
        <p:spPr>
          <a:xfrm>
            <a:off x="4876801" y="5980093"/>
            <a:ext cx="42671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hlinkClick r:id="rId7"/>
              </a:rPr>
              <a:t>http://www.youtube.com/watch?v=bUjVHUf4d1I</a:t>
            </a:r>
            <a:endParaRPr lang="en-US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hlinkClick r:id="rId8"/>
              </a:rPr>
              <a:t>http://bcs.whfreeman.com/thelifewire/content/chp39/3902001.html</a:t>
            </a:r>
            <a:endParaRPr lang="en-US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5066330"/>
            <a:ext cx="2237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Antipodal and </a:t>
            </a:r>
            <a:r>
              <a:rPr lang="en-US" dirty="0" err="1" smtClean="0"/>
              <a:t>synergid</a:t>
            </a:r>
            <a:r>
              <a:rPr lang="en-US" dirty="0"/>
              <a:t> </a:t>
            </a:r>
            <a:r>
              <a:rPr lang="en-US" dirty="0" smtClean="0"/>
              <a:t>cells (1n)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6890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730" grpId="0" animBg="1"/>
      <p:bldP spid="41473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98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487363"/>
            <a:ext cx="8242300" cy="503237"/>
          </a:xfrm>
        </p:spPr>
        <p:txBody>
          <a:bodyPr>
            <a:noAutofit/>
          </a:bodyPr>
          <a:lstStyle/>
          <a:p>
            <a:pPr marL="0" indent="0"/>
            <a:r>
              <a:rPr lang="en-US" sz="3600" dirty="0"/>
              <a:t>Embryo Development Within </a:t>
            </a:r>
            <a:r>
              <a:rPr lang="en-US" sz="3600" dirty="0" smtClean="0"/>
              <a:t>Seed</a:t>
            </a:r>
            <a:br>
              <a:rPr lang="en-US" sz="3600" dirty="0" smtClean="0"/>
            </a:br>
            <a:r>
              <a:rPr lang="en-US" sz="2400" dirty="0" smtClean="0">
                <a:solidFill>
                  <a:schemeClr val="tx1"/>
                </a:solidFill>
              </a:rPr>
              <a:t>post-fertilization; pre-germination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81987" name="Rectangle 3"/>
          <p:cNvSpPr>
            <a:spLocks noGrp="1" noChangeArrowheads="1"/>
          </p:cNvSpPr>
          <p:nvPr>
            <p:ph sz="quarter" idx="4294967295"/>
          </p:nvPr>
        </p:nvSpPr>
        <p:spPr>
          <a:xfrm>
            <a:off x="0" y="1631950"/>
            <a:ext cx="4800600" cy="560705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80000"/>
              </a:lnSpc>
            </a:pPr>
            <a:r>
              <a:rPr lang="en-US" sz="2400" dirty="0"/>
              <a:t>Zygote divides asymmetrically, each cell has a different fate</a:t>
            </a:r>
          </a:p>
          <a:p>
            <a:pPr marL="617220" lvl="1" indent="-342900">
              <a:lnSpc>
                <a:spcPct val="80000"/>
              </a:lnSpc>
            </a:pPr>
            <a:r>
              <a:rPr lang="en-US" sz="2800" dirty="0">
                <a:solidFill>
                  <a:srgbClr val="0070C0"/>
                </a:solidFill>
              </a:rPr>
              <a:t>A</a:t>
            </a:r>
            <a:r>
              <a:rPr lang="en-US" sz="2800" dirty="0" smtClean="0">
                <a:solidFill>
                  <a:srgbClr val="0070C0"/>
                </a:solidFill>
              </a:rPr>
              <a:t>pical</a:t>
            </a:r>
            <a:r>
              <a:rPr lang="en-US" sz="2800" dirty="0" smtClean="0"/>
              <a:t> </a:t>
            </a:r>
            <a:r>
              <a:rPr lang="en-US" sz="2800" dirty="0"/>
              <a:t>cell to form embryo proper</a:t>
            </a:r>
          </a:p>
          <a:p>
            <a:pPr marL="617220" lvl="1" indent="-342900">
              <a:lnSpc>
                <a:spcPct val="80000"/>
              </a:lnSpc>
            </a:pPr>
            <a:r>
              <a:rPr lang="en-US" sz="2800" dirty="0">
                <a:solidFill>
                  <a:srgbClr val="0070C0"/>
                </a:solidFill>
              </a:rPr>
              <a:t>Basal</a:t>
            </a:r>
            <a:r>
              <a:rPr lang="en-US" sz="2800" dirty="0"/>
              <a:t> cell forms suspensor</a:t>
            </a:r>
          </a:p>
          <a:p>
            <a:pPr marL="342900" indent="-342900">
              <a:lnSpc>
                <a:spcPct val="80000"/>
              </a:lnSpc>
            </a:pPr>
            <a:r>
              <a:rPr lang="en-US" sz="2400" dirty="0"/>
              <a:t>Polarity and the longitudinal axis are established by this asymmetric division</a:t>
            </a:r>
          </a:p>
          <a:p>
            <a:pPr marL="342900" indent="-342900">
              <a:lnSpc>
                <a:spcPct val="80000"/>
              </a:lnSpc>
            </a:pPr>
            <a:endParaRPr lang="en-US" sz="2400" dirty="0"/>
          </a:p>
        </p:txBody>
      </p:sp>
      <p:pic>
        <p:nvPicPr>
          <p:cNvPr id="681988" name="Picture 4" descr="figure 38-07"/>
          <p:cNvPicPr>
            <a:picLocks noChangeAspect="1" noChangeArrowheads="1"/>
          </p:cNvPicPr>
          <p:nvPr/>
        </p:nvPicPr>
        <p:blipFill>
          <a:blip r:embed="rId4" cstate="print"/>
          <a:srcRect l="2878"/>
          <a:stretch>
            <a:fillRect/>
          </a:stretch>
        </p:blipFill>
        <p:spPr bwMode="auto">
          <a:xfrm>
            <a:off x="4683126" y="1371600"/>
            <a:ext cx="4212473" cy="5168900"/>
          </a:xfrm>
          <a:prstGeom prst="rect">
            <a:avLst/>
          </a:prstGeom>
          <a:noFill/>
        </p:spPr>
      </p:pic>
      <p:sp>
        <p:nvSpPr>
          <p:cNvPr id="681989" name="Text Box 5"/>
          <p:cNvSpPr txBox="1">
            <a:spLocks noChangeArrowheads="1"/>
          </p:cNvSpPr>
          <p:nvPr/>
        </p:nvSpPr>
        <p:spPr bwMode="auto">
          <a:xfrm>
            <a:off x="6773863" y="1435100"/>
            <a:ext cx="1828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kumimoji="0" lang="en-US" sz="1800">
                <a:latin typeface="Times New Roman" pitchFamily="18" charset="0"/>
              </a:rPr>
              <a:t>Embryo proper</a:t>
            </a:r>
          </a:p>
        </p:txBody>
      </p:sp>
      <p:sp>
        <p:nvSpPr>
          <p:cNvPr id="681990" name="Line 6"/>
          <p:cNvSpPr>
            <a:spLocks noChangeShapeType="1"/>
          </p:cNvSpPr>
          <p:nvPr/>
        </p:nvSpPr>
        <p:spPr bwMode="auto">
          <a:xfrm flipH="1">
            <a:off x="6891338" y="1795463"/>
            <a:ext cx="50800" cy="203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681991" name="Line 7"/>
          <p:cNvSpPr>
            <a:spLocks noChangeShapeType="1"/>
          </p:cNvSpPr>
          <p:nvPr/>
        </p:nvSpPr>
        <p:spPr bwMode="auto">
          <a:xfrm flipH="1" flipV="1">
            <a:off x="7010400" y="2438400"/>
            <a:ext cx="203200" cy="203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681992" name="Text Box 8"/>
          <p:cNvSpPr txBox="1">
            <a:spLocks noChangeArrowheads="1"/>
          </p:cNvSpPr>
          <p:nvPr/>
        </p:nvSpPr>
        <p:spPr bwMode="auto">
          <a:xfrm>
            <a:off x="4724400" y="6107113"/>
            <a:ext cx="1828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kumimoji="0" lang="en-US" sz="1800">
                <a:latin typeface="Times New Roman" pitchFamily="18" charset="0"/>
              </a:rPr>
              <a:t>globular stage</a:t>
            </a:r>
          </a:p>
        </p:txBody>
      </p:sp>
      <p:sp>
        <p:nvSpPr>
          <p:cNvPr id="681995" name="Line 11"/>
          <p:cNvSpPr>
            <a:spLocks noChangeShapeType="1"/>
          </p:cNvSpPr>
          <p:nvPr/>
        </p:nvSpPr>
        <p:spPr bwMode="auto">
          <a:xfrm flipH="1" flipV="1">
            <a:off x="5334000" y="5334000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2075" tIns="46038" rIns="92075" bIns="46038" anchor="ctr">
            <a:spAutoFit/>
          </a:bodyPr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5551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98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334963"/>
            <a:ext cx="8242300" cy="503237"/>
          </a:xfrm>
        </p:spPr>
        <p:txBody>
          <a:bodyPr>
            <a:noAutofit/>
          </a:bodyPr>
          <a:lstStyle/>
          <a:p>
            <a:pPr marL="0" indent="0"/>
            <a:r>
              <a:rPr lang="en-US" sz="3600" dirty="0"/>
              <a:t>Embryo Development Within Seed</a:t>
            </a:r>
          </a:p>
        </p:txBody>
      </p:sp>
      <p:sp>
        <p:nvSpPr>
          <p:cNvPr id="681987" name="Rectangle 3"/>
          <p:cNvSpPr>
            <a:spLocks noGrp="1" noChangeArrowheads="1"/>
          </p:cNvSpPr>
          <p:nvPr>
            <p:ph sz="quarter" idx="4294967295"/>
          </p:nvPr>
        </p:nvSpPr>
        <p:spPr>
          <a:xfrm>
            <a:off x="0" y="1066800"/>
            <a:ext cx="4648200" cy="4419600"/>
          </a:xfrm>
        </p:spPr>
        <p:txBody>
          <a:bodyPr>
            <a:noAutofit/>
          </a:bodyPr>
          <a:lstStyle/>
          <a:p>
            <a:pPr marL="342900" indent="-342900">
              <a:lnSpc>
                <a:spcPct val="80000"/>
              </a:lnSpc>
            </a:pPr>
            <a:r>
              <a:rPr lang="en-US" sz="2400" dirty="0" smtClean="0"/>
              <a:t>As </a:t>
            </a:r>
            <a:r>
              <a:rPr lang="en-US" sz="2400" dirty="0"/>
              <a:t>cotyledons elongate, </a:t>
            </a:r>
            <a:r>
              <a:rPr lang="en-US" sz="2400" dirty="0" smtClean="0"/>
              <a:t>internal </a:t>
            </a:r>
            <a:r>
              <a:rPr lang="en-US" sz="2400" dirty="0"/>
              <a:t>tissue starts to differentiate</a:t>
            </a:r>
          </a:p>
          <a:p>
            <a:pPr marL="342900" indent="-342900">
              <a:lnSpc>
                <a:spcPct val="80000"/>
              </a:lnSpc>
            </a:pPr>
            <a:r>
              <a:rPr lang="en-US" sz="2400" dirty="0"/>
              <a:t>Elongating region below cotyledons is the </a:t>
            </a:r>
            <a:r>
              <a:rPr lang="en-US" sz="2400" dirty="0" err="1"/>
              <a:t>hypocotyl</a:t>
            </a:r>
            <a:endParaRPr lang="en-US" sz="2400" dirty="0"/>
          </a:p>
          <a:p>
            <a:pPr marL="342900" indent="-342900">
              <a:lnSpc>
                <a:spcPct val="80000"/>
              </a:lnSpc>
            </a:pPr>
            <a:r>
              <a:rPr lang="en-US" sz="2400" dirty="0"/>
              <a:t>Between </a:t>
            </a:r>
            <a:r>
              <a:rPr lang="en-US" sz="2400" dirty="0" err="1"/>
              <a:t>hypocotyl</a:t>
            </a:r>
            <a:r>
              <a:rPr lang="en-US" sz="2400" dirty="0"/>
              <a:t> and cotyledons is the shoot apex, the root apex is at the other end, </a:t>
            </a:r>
            <a:endParaRPr lang="en-US" sz="2400" dirty="0" smtClean="0"/>
          </a:p>
          <a:p>
            <a:pPr marL="617220" lvl="1" indent="-342900">
              <a:lnSpc>
                <a:spcPct val="80000"/>
              </a:lnSpc>
            </a:pPr>
            <a:r>
              <a:rPr lang="en-US" sz="2400" dirty="0" smtClean="0"/>
              <a:t>each </a:t>
            </a:r>
            <a:r>
              <a:rPr lang="en-US" sz="2400" dirty="0"/>
              <a:t>contains an apical meristem which will give rise to organs in the mature </a:t>
            </a:r>
            <a:r>
              <a:rPr lang="en-US" sz="2400" dirty="0" smtClean="0"/>
              <a:t>plant</a:t>
            </a:r>
          </a:p>
          <a:p>
            <a:pPr marL="320040" indent="-342900">
              <a:lnSpc>
                <a:spcPct val="80000"/>
              </a:lnSpc>
            </a:pPr>
            <a:endParaRPr lang="en-US" sz="2600" dirty="0"/>
          </a:p>
          <a:p>
            <a:pPr marL="320040" indent="-342900">
              <a:lnSpc>
                <a:spcPct val="80000"/>
              </a:lnSpc>
            </a:pPr>
            <a:r>
              <a:rPr lang="en-US" sz="3200" dirty="0" smtClean="0"/>
              <a:t>Next steps: dormancy, dispersal, germination</a:t>
            </a:r>
            <a:endParaRPr lang="en-US" sz="3200" dirty="0"/>
          </a:p>
          <a:p>
            <a:pPr marL="342900" indent="-342900">
              <a:lnSpc>
                <a:spcPct val="80000"/>
              </a:lnSpc>
            </a:pPr>
            <a:endParaRPr lang="en-US" sz="2400" dirty="0"/>
          </a:p>
        </p:txBody>
      </p:sp>
      <p:pic>
        <p:nvPicPr>
          <p:cNvPr id="681988" name="Picture 4" descr="figure 38-07"/>
          <p:cNvPicPr>
            <a:picLocks noChangeAspect="1" noChangeArrowheads="1"/>
          </p:cNvPicPr>
          <p:nvPr/>
        </p:nvPicPr>
        <p:blipFill>
          <a:blip r:embed="rId4" cstate="print"/>
          <a:srcRect l="2878"/>
          <a:stretch>
            <a:fillRect/>
          </a:stretch>
        </p:blipFill>
        <p:spPr bwMode="auto">
          <a:xfrm>
            <a:off x="4683126" y="1066800"/>
            <a:ext cx="4284924" cy="5257800"/>
          </a:xfrm>
          <a:prstGeom prst="rect">
            <a:avLst/>
          </a:prstGeom>
          <a:noFill/>
        </p:spPr>
      </p:pic>
      <p:sp>
        <p:nvSpPr>
          <p:cNvPr id="681989" name="Text Box 5"/>
          <p:cNvSpPr txBox="1">
            <a:spLocks noChangeArrowheads="1"/>
          </p:cNvSpPr>
          <p:nvPr/>
        </p:nvSpPr>
        <p:spPr bwMode="auto">
          <a:xfrm>
            <a:off x="6773863" y="1435100"/>
            <a:ext cx="1828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kumimoji="0" lang="en-US" sz="1800">
                <a:latin typeface="Times New Roman" pitchFamily="18" charset="0"/>
              </a:rPr>
              <a:t>Embryo proper</a:t>
            </a:r>
          </a:p>
        </p:txBody>
      </p:sp>
      <p:sp>
        <p:nvSpPr>
          <p:cNvPr id="681990" name="Line 6"/>
          <p:cNvSpPr>
            <a:spLocks noChangeShapeType="1"/>
          </p:cNvSpPr>
          <p:nvPr/>
        </p:nvSpPr>
        <p:spPr bwMode="auto">
          <a:xfrm flipH="1">
            <a:off x="6891338" y="1795463"/>
            <a:ext cx="50800" cy="203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681991" name="Line 7"/>
          <p:cNvSpPr>
            <a:spLocks noChangeShapeType="1"/>
          </p:cNvSpPr>
          <p:nvPr/>
        </p:nvSpPr>
        <p:spPr bwMode="auto">
          <a:xfrm flipH="1" flipV="1">
            <a:off x="7010400" y="2438400"/>
            <a:ext cx="203200" cy="203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681992" name="Text Box 8"/>
          <p:cNvSpPr txBox="1">
            <a:spLocks noChangeArrowheads="1"/>
          </p:cNvSpPr>
          <p:nvPr/>
        </p:nvSpPr>
        <p:spPr bwMode="auto">
          <a:xfrm>
            <a:off x="4724400" y="6107113"/>
            <a:ext cx="1828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kumimoji="0" lang="en-US" sz="1800">
                <a:latin typeface="Times New Roman" pitchFamily="18" charset="0"/>
              </a:rPr>
              <a:t>globular stage</a:t>
            </a:r>
          </a:p>
        </p:txBody>
      </p:sp>
      <p:sp>
        <p:nvSpPr>
          <p:cNvPr id="681995" name="Line 11"/>
          <p:cNvSpPr>
            <a:spLocks noChangeShapeType="1"/>
          </p:cNvSpPr>
          <p:nvPr/>
        </p:nvSpPr>
        <p:spPr bwMode="auto">
          <a:xfrm flipH="1" flipV="1">
            <a:off x="5334000" y="5334000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92075" tIns="46038" rIns="92075" bIns="46038" anchor="ctr">
            <a:spAutoFit/>
          </a:bodyPr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042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smtClean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5413"/>
            <a:ext cx="9144000" cy="7108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8300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381000"/>
            <a:ext cx="8801100" cy="914400"/>
          </a:xfrm>
        </p:spPr>
        <p:txBody>
          <a:bodyPr>
            <a:noAutofit/>
          </a:bodyPr>
          <a:lstStyle/>
          <a:p>
            <a:pPr marL="0" indent="0"/>
            <a:r>
              <a:rPr lang="en-US" sz="2800" dirty="0"/>
              <a:t>Endosperm &amp; Cotyledon Accumulate Storage Products to Sustain Embryo Growth &amp; Development</a:t>
            </a:r>
          </a:p>
        </p:txBody>
      </p:sp>
      <p:sp>
        <p:nvSpPr>
          <p:cNvPr id="684035" name="Rectangle 3"/>
          <p:cNvSpPr>
            <a:spLocks noGrp="1" noChangeArrowheads="1"/>
          </p:cNvSpPr>
          <p:nvPr>
            <p:ph idx="1"/>
          </p:nvPr>
        </p:nvSpPr>
        <p:spPr>
          <a:xfrm>
            <a:off x="176213" y="1295400"/>
            <a:ext cx="8281987" cy="2170113"/>
          </a:xfrm>
        </p:spPr>
        <p:txBody>
          <a:bodyPr>
            <a:normAutofit/>
          </a:bodyPr>
          <a:lstStyle/>
          <a:p>
            <a:pPr marL="342900" indent="-342900"/>
            <a:r>
              <a:rPr lang="en-US" sz="2400" dirty="0"/>
              <a:t>Starch, lipids and proteins accumulate in endosperm</a:t>
            </a:r>
          </a:p>
          <a:p>
            <a:pPr marL="342900" indent="-342900"/>
            <a:r>
              <a:rPr lang="en-US" sz="2400" dirty="0" smtClean="0"/>
              <a:t>At </a:t>
            </a:r>
            <a:r>
              <a:rPr lang="en-US" sz="2400" dirty="0"/>
              <a:t>late stage </a:t>
            </a:r>
            <a:r>
              <a:rPr lang="en-US" sz="2400" dirty="0" smtClean="0"/>
              <a:t>of development, </a:t>
            </a:r>
            <a:r>
              <a:rPr lang="en-US" sz="2400" dirty="0"/>
              <a:t>seed loses water (up to 95% original water lost) and enters quiescent state (dormancy)</a:t>
            </a:r>
          </a:p>
          <a:p>
            <a:pPr marL="342900" indent="-342900"/>
            <a:r>
              <a:rPr lang="en-US" sz="2400" dirty="0" err="1"/>
              <a:t>Imbibition</a:t>
            </a:r>
            <a:r>
              <a:rPr lang="en-US" sz="2400" dirty="0"/>
              <a:t> of water is a necessary step for germination</a:t>
            </a:r>
          </a:p>
        </p:txBody>
      </p:sp>
      <p:pic>
        <p:nvPicPr>
          <p:cNvPr id="122881" name="Picture 1" descr="C:\Users\laucoin3\Desktop\40_labeled_images\40_16_seeds-L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52600" y="3556009"/>
            <a:ext cx="6019800" cy="3254819"/>
          </a:xfrm>
          <a:prstGeom prst="rect">
            <a:avLst/>
          </a:prstGeom>
          <a:noFill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797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" y="-304800"/>
            <a:ext cx="8229600" cy="9906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Seed maturation, fruits, and dispersal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609600"/>
            <a:ext cx="8991600" cy="5181600"/>
          </a:xfrm>
        </p:spPr>
        <p:txBody>
          <a:bodyPr>
            <a:normAutofit/>
          </a:bodyPr>
          <a:lstStyle/>
          <a:p>
            <a:r>
              <a:rPr lang="en-US" dirty="0" smtClean="0"/>
              <a:t>Seed desiccation (drying)</a:t>
            </a:r>
          </a:p>
          <a:p>
            <a:pPr lvl="1"/>
            <a:r>
              <a:rPr lang="en-US" dirty="0" smtClean="0"/>
              <a:t>Essential for seed maturation</a:t>
            </a:r>
          </a:p>
          <a:p>
            <a:pPr lvl="1"/>
            <a:r>
              <a:rPr lang="en-US" dirty="0" smtClean="0"/>
              <a:t>Concentrated sugars preserve cell structur</a:t>
            </a:r>
            <a:r>
              <a:rPr lang="en-US" dirty="0"/>
              <a:t>e</a:t>
            </a:r>
            <a:r>
              <a:rPr lang="en-US" dirty="0" smtClean="0"/>
              <a:t> and protect from freezing</a:t>
            </a:r>
          </a:p>
          <a:p>
            <a:r>
              <a:rPr lang="en-US" dirty="0" smtClean="0"/>
              <a:t>Fruit function</a:t>
            </a:r>
          </a:p>
          <a:p>
            <a:pPr lvl="1"/>
            <a:r>
              <a:rPr lang="en-US" dirty="0" smtClean="0"/>
              <a:t>Protect from predators and damage</a:t>
            </a:r>
          </a:p>
          <a:p>
            <a:pPr lvl="1"/>
            <a:r>
              <a:rPr lang="en-US" dirty="0" smtClean="0"/>
              <a:t>Aid in seed dispersal</a:t>
            </a:r>
          </a:p>
          <a:p>
            <a:r>
              <a:rPr lang="en-US" dirty="0" smtClean="0"/>
              <a:t>Dispersal mechanisms</a:t>
            </a:r>
          </a:p>
          <a:p>
            <a:pPr lvl="1"/>
            <a:r>
              <a:rPr lang="en-US" dirty="0" smtClean="0"/>
              <a:t>Dropping</a:t>
            </a:r>
          </a:p>
          <a:p>
            <a:pPr lvl="1"/>
            <a:r>
              <a:rPr lang="en-US" dirty="0" smtClean="0"/>
              <a:t>Wind</a:t>
            </a:r>
          </a:p>
          <a:p>
            <a:pPr lvl="1"/>
            <a:r>
              <a:rPr lang="en-US" dirty="0" smtClean="0"/>
              <a:t>Propulsion</a:t>
            </a:r>
          </a:p>
          <a:p>
            <a:pPr lvl="1"/>
            <a:r>
              <a:rPr lang="en-US" dirty="0" smtClean="0"/>
              <a:t>Animals</a:t>
            </a:r>
          </a:p>
          <a:p>
            <a:pPr lvl="1"/>
            <a:r>
              <a:rPr lang="en-US" dirty="0" smtClean="0"/>
              <a:t>Water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13316" name="Picture 4" descr="http://teachers.moed.bm/leone.samuels/Important%20Diagrams/seed%20dispersal.g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80" r="16529"/>
          <a:stretch/>
        </p:blipFill>
        <p:spPr bwMode="auto">
          <a:xfrm>
            <a:off x="3886200" y="2913553"/>
            <a:ext cx="5181600" cy="3731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6200" y="5349895"/>
            <a:ext cx="38100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Mammals vs birds as seed dispersers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 smtClean="0"/>
              <a:t>Mammals = active at night; well-developed sense of smell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 smtClean="0"/>
              <a:t>Birds = active during day; well-developed sense of sight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8310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186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274638"/>
            <a:ext cx="8305800" cy="1143000"/>
          </a:xfrm>
        </p:spPr>
        <p:txBody>
          <a:bodyPr/>
          <a:lstStyle/>
          <a:p>
            <a:r>
              <a:rPr lang="en-US" dirty="0"/>
              <a:t>From Ovary to </a:t>
            </a:r>
            <a:r>
              <a:rPr lang="en-US" dirty="0" smtClean="0"/>
              <a:t>Fruit for Dispersal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05187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1295400"/>
            <a:ext cx="8382000" cy="2155825"/>
          </a:xfrm>
        </p:spPr>
        <p:txBody>
          <a:bodyPr/>
          <a:lstStyle/>
          <a:p>
            <a:r>
              <a:rPr lang="en-US" sz="2400" dirty="0"/>
              <a:t>A fruit: develops from the ovary, protects the enclosed seeds, and aids in the dispersal of seeds by wind or animals</a:t>
            </a:r>
          </a:p>
          <a:p>
            <a:endParaRPr lang="en-US" sz="2400" dirty="0"/>
          </a:p>
        </p:txBody>
      </p:sp>
      <p:pic>
        <p:nvPicPr>
          <p:cNvPr id="46081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52600" y="2209800"/>
            <a:ext cx="3823395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752600" y="4419600"/>
            <a:ext cx="3810000" cy="24698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6083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638801" y="3352800"/>
            <a:ext cx="3112356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5292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4648200" cy="557688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Dormancy may be broken by</a:t>
            </a:r>
          </a:p>
          <a:p>
            <a:pPr lvl="1"/>
            <a:r>
              <a:rPr lang="en-US" dirty="0" smtClean="0"/>
              <a:t>Scarification</a:t>
            </a:r>
          </a:p>
          <a:p>
            <a:pPr lvl="2"/>
            <a:r>
              <a:rPr lang="en-US" dirty="0"/>
              <a:t>Fire</a:t>
            </a:r>
          </a:p>
          <a:p>
            <a:pPr lvl="1"/>
            <a:r>
              <a:rPr lang="en-US" dirty="0" smtClean="0"/>
              <a:t>Light (specific wavelengths)</a:t>
            </a:r>
          </a:p>
          <a:p>
            <a:r>
              <a:rPr lang="en-US" dirty="0" smtClean="0"/>
              <a:t>Germination process</a:t>
            </a:r>
          </a:p>
          <a:p>
            <a:pPr lvl="1"/>
            <a:r>
              <a:rPr lang="en-US" dirty="0" smtClean="0"/>
              <a:t>Phase I</a:t>
            </a:r>
          </a:p>
          <a:p>
            <a:pPr lvl="2"/>
            <a:r>
              <a:rPr lang="en-US" dirty="0" smtClean="0"/>
              <a:t>Rapid influx of water (down concentration gradient)</a:t>
            </a:r>
          </a:p>
          <a:p>
            <a:pPr lvl="2"/>
            <a:r>
              <a:rPr lang="en-US" dirty="0" smtClean="0"/>
              <a:t>Metabolism and protein synthesis without new mRNA transcription</a:t>
            </a:r>
          </a:p>
          <a:p>
            <a:pPr lvl="1"/>
            <a:r>
              <a:rPr lang="en-US" dirty="0" smtClean="0"/>
              <a:t>Phase II</a:t>
            </a:r>
          </a:p>
          <a:p>
            <a:pPr lvl="2"/>
            <a:r>
              <a:rPr lang="en-US" dirty="0" smtClean="0"/>
              <a:t>Water uptake stops</a:t>
            </a:r>
          </a:p>
          <a:p>
            <a:pPr lvl="2"/>
            <a:r>
              <a:rPr lang="en-US" dirty="0" smtClean="0"/>
              <a:t>New mRNA transcription, more metabolism protein synthesis</a:t>
            </a:r>
          </a:p>
          <a:p>
            <a:pPr lvl="1"/>
            <a:r>
              <a:rPr lang="en-US" dirty="0" smtClean="0"/>
              <a:t>Phase III</a:t>
            </a:r>
          </a:p>
          <a:p>
            <a:pPr lvl="2"/>
            <a:r>
              <a:rPr lang="en-US" dirty="0" smtClean="0"/>
              <a:t>Water uptake resumes</a:t>
            </a:r>
          </a:p>
          <a:p>
            <a:pPr lvl="2"/>
            <a:r>
              <a:rPr lang="en-US" dirty="0" smtClean="0"/>
              <a:t>Seedling bursts from seed coat</a:t>
            </a:r>
          </a:p>
          <a:p>
            <a:pPr lvl="1"/>
            <a:endParaRPr lang="en-US" dirty="0"/>
          </a:p>
        </p:txBody>
      </p:sp>
      <p:grpSp>
        <p:nvGrpSpPr>
          <p:cNvPr id="4" name="Group 52"/>
          <p:cNvGrpSpPr>
            <a:grpSpLocks/>
          </p:cNvGrpSpPr>
          <p:nvPr/>
        </p:nvGrpSpPr>
        <p:grpSpPr bwMode="auto">
          <a:xfrm>
            <a:off x="4724400" y="381000"/>
            <a:ext cx="4419600" cy="3303588"/>
            <a:chOff x="2928" y="68"/>
            <a:chExt cx="2784" cy="2081"/>
          </a:xfrm>
        </p:grpSpPr>
        <p:pic>
          <p:nvPicPr>
            <p:cNvPr id="5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928" y="278"/>
              <a:ext cx="2784" cy="1871"/>
            </a:xfrm>
            <a:prstGeom prst="rect">
              <a:avLst/>
            </a:prstGeom>
            <a:noFill/>
          </p:spPr>
        </p:pic>
        <p:sp>
          <p:nvSpPr>
            <p:cNvPr id="6" name="AutoShape 5"/>
            <p:cNvSpPr>
              <a:spLocks/>
            </p:cNvSpPr>
            <p:nvPr/>
          </p:nvSpPr>
          <p:spPr bwMode="auto">
            <a:xfrm>
              <a:off x="5134" y="866"/>
              <a:ext cx="96" cy="349"/>
            </a:xfrm>
            <a:prstGeom prst="leftBrace">
              <a:avLst>
                <a:gd name="adj1" fmla="val 30295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7" name="Text Box 6"/>
            <p:cNvSpPr txBox="1">
              <a:spLocks noChangeArrowheads="1"/>
            </p:cNvSpPr>
            <p:nvPr/>
          </p:nvSpPr>
          <p:spPr bwMode="auto">
            <a:xfrm>
              <a:off x="3952" y="68"/>
              <a:ext cx="836" cy="19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 anchor="ctr">
              <a:spAutoFit/>
            </a:bodyPr>
            <a:lstStyle/>
            <a:p>
              <a:pPr algn="ctr"/>
              <a:r>
                <a:rPr lang="en-US" sz="1400"/>
                <a:t>Foliage leaves</a:t>
              </a:r>
            </a:p>
          </p:txBody>
        </p:sp>
        <p:sp>
          <p:nvSpPr>
            <p:cNvPr id="8" name="Text Box 7"/>
            <p:cNvSpPr txBox="1">
              <a:spLocks noChangeArrowheads="1"/>
            </p:cNvSpPr>
            <p:nvPr/>
          </p:nvSpPr>
          <p:spPr bwMode="auto">
            <a:xfrm>
              <a:off x="4184" y="256"/>
              <a:ext cx="619" cy="19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 anchor="ctr">
              <a:spAutoFit/>
            </a:bodyPr>
            <a:lstStyle/>
            <a:p>
              <a:pPr algn="ctr"/>
              <a:r>
                <a:rPr lang="en-US" sz="1400"/>
                <a:t>Cotyledon</a:t>
              </a:r>
            </a:p>
          </p:txBody>
        </p:sp>
        <p:sp>
          <p:nvSpPr>
            <p:cNvPr id="9" name="Text Box 8"/>
            <p:cNvSpPr txBox="1">
              <a:spLocks noChangeArrowheads="1"/>
            </p:cNvSpPr>
            <p:nvPr/>
          </p:nvSpPr>
          <p:spPr bwMode="auto">
            <a:xfrm>
              <a:off x="3312" y="685"/>
              <a:ext cx="607" cy="19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 anchor="ctr">
              <a:spAutoFit/>
            </a:bodyPr>
            <a:lstStyle/>
            <a:p>
              <a:pPr algn="ctr"/>
              <a:r>
                <a:rPr lang="en-US" sz="1400"/>
                <a:t>Hypocotyl</a:t>
              </a:r>
            </a:p>
          </p:txBody>
        </p:sp>
        <p:sp>
          <p:nvSpPr>
            <p:cNvPr id="10" name="Text Box 9"/>
            <p:cNvSpPr txBox="1">
              <a:spLocks noChangeArrowheads="1"/>
            </p:cNvSpPr>
            <p:nvPr/>
          </p:nvSpPr>
          <p:spPr bwMode="auto">
            <a:xfrm>
              <a:off x="3206" y="1633"/>
              <a:ext cx="489" cy="19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 anchor="ctr">
              <a:spAutoFit/>
            </a:bodyPr>
            <a:lstStyle/>
            <a:p>
              <a:pPr algn="ctr"/>
              <a:r>
                <a:rPr lang="en-US" sz="1400"/>
                <a:t>Radicle</a:t>
              </a:r>
            </a:p>
          </p:txBody>
        </p:sp>
        <p:sp>
          <p:nvSpPr>
            <p:cNvPr id="11" name="Text Box 10"/>
            <p:cNvSpPr txBox="1">
              <a:spLocks noChangeArrowheads="1"/>
            </p:cNvSpPr>
            <p:nvPr/>
          </p:nvSpPr>
          <p:spPr bwMode="auto">
            <a:xfrm>
              <a:off x="4608" y="534"/>
              <a:ext cx="508" cy="19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 anchor="ctr">
              <a:spAutoFit/>
            </a:bodyPr>
            <a:lstStyle/>
            <a:p>
              <a:pPr algn="ctr"/>
              <a:r>
                <a:rPr lang="en-US" sz="1400"/>
                <a:t>Epicotyl</a:t>
              </a:r>
            </a:p>
          </p:txBody>
        </p:sp>
        <p:sp>
          <p:nvSpPr>
            <p:cNvPr id="12" name="Text Box 11"/>
            <p:cNvSpPr txBox="1">
              <a:spLocks noChangeArrowheads="1"/>
            </p:cNvSpPr>
            <p:nvPr/>
          </p:nvSpPr>
          <p:spPr bwMode="auto">
            <a:xfrm>
              <a:off x="3936" y="1680"/>
              <a:ext cx="619" cy="19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 anchor="ctr">
              <a:spAutoFit/>
            </a:bodyPr>
            <a:lstStyle/>
            <a:p>
              <a:pPr algn="ctr"/>
              <a:r>
                <a:rPr lang="en-US" sz="1400"/>
                <a:t>Seed coat</a:t>
              </a:r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>
              <a:off x="4641" y="180"/>
              <a:ext cx="321" cy="22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>
              <a:off x="3892" y="793"/>
              <a:ext cx="332" cy="12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15" name="Line 14"/>
            <p:cNvSpPr>
              <a:spLocks noChangeShapeType="1"/>
            </p:cNvSpPr>
            <p:nvPr/>
          </p:nvSpPr>
          <p:spPr bwMode="auto">
            <a:xfrm flipV="1">
              <a:off x="4427" y="403"/>
              <a:ext cx="107" cy="22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16" name="Text Box 15"/>
            <p:cNvSpPr txBox="1">
              <a:spLocks noChangeArrowheads="1"/>
            </p:cNvSpPr>
            <p:nvPr/>
          </p:nvSpPr>
          <p:spPr bwMode="auto">
            <a:xfrm>
              <a:off x="3641" y="842"/>
              <a:ext cx="619" cy="19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 anchor="ctr">
              <a:spAutoFit/>
            </a:bodyPr>
            <a:lstStyle/>
            <a:p>
              <a:pPr algn="ctr"/>
              <a:r>
                <a:rPr lang="en-US" sz="1400"/>
                <a:t>Cotyledon</a:t>
              </a:r>
            </a:p>
          </p:txBody>
        </p:sp>
        <p:sp>
          <p:nvSpPr>
            <p:cNvPr id="17" name="Text Box 16"/>
            <p:cNvSpPr txBox="1">
              <a:spLocks noChangeArrowheads="1"/>
            </p:cNvSpPr>
            <p:nvPr/>
          </p:nvSpPr>
          <p:spPr bwMode="auto">
            <a:xfrm>
              <a:off x="3197" y="950"/>
              <a:ext cx="607" cy="19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 anchor="ctr">
              <a:spAutoFit/>
            </a:bodyPr>
            <a:lstStyle/>
            <a:p>
              <a:pPr algn="ctr"/>
              <a:r>
                <a:rPr lang="en-US" sz="1400"/>
                <a:t>Hypocotyl</a:t>
              </a:r>
            </a:p>
          </p:txBody>
        </p:sp>
        <p:sp>
          <p:nvSpPr>
            <p:cNvPr id="18" name="Line 17"/>
            <p:cNvSpPr>
              <a:spLocks noChangeShapeType="1"/>
            </p:cNvSpPr>
            <p:nvPr/>
          </p:nvSpPr>
          <p:spPr bwMode="auto">
            <a:xfrm flipH="1">
              <a:off x="3356" y="1119"/>
              <a:ext cx="54" cy="22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19" name="Line 18"/>
            <p:cNvSpPr>
              <a:spLocks noChangeShapeType="1"/>
            </p:cNvSpPr>
            <p:nvPr/>
          </p:nvSpPr>
          <p:spPr bwMode="auto">
            <a:xfrm>
              <a:off x="3678" y="848"/>
              <a:ext cx="214" cy="42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20" name="Line 19"/>
            <p:cNvSpPr>
              <a:spLocks noChangeShapeType="1"/>
            </p:cNvSpPr>
            <p:nvPr/>
          </p:nvSpPr>
          <p:spPr bwMode="auto">
            <a:xfrm>
              <a:off x="3624" y="1127"/>
              <a:ext cx="22" cy="25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21" name="Line 20"/>
            <p:cNvSpPr>
              <a:spLocks noChangeShapeType="1"/>
            </p:cNvSpPr>
            <p:nvPr/>
          </p:nvSpPr>
          <p:spPr bwMode="auto">
            <a:xfrm>
              <a:off x="3356" y="1461"/>
              <a:ext cx="54" cy="22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22" name="Line 21"/>
            <p:cNvSpPr>
              <a:spLocks noChangeShapeType="1"/>
            </p:cNvSpPr>
            <p:nvPr/>
          </p:nvSpPr>
          <p:spPr bwMode="auto">
            <a:xfrm>
              <a:off x="4036" y="987"/>
              <a:ext cx="123" cy="8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23" name="Line 22"/>
            <p:cNvSpPr>
              <a:spLocks noChangeShapeType="1"/>
            </p:cNvSpPr>
            <p:nvPr/>
          </p:nvSpPr>
          <p:spPr bwMode="auto">
            <a:xfrm>
              <a:off x="3838" y="1573"/>
              <a:ext cx="146" cy="20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24" name="Line 23"/>
            <p:cNvSpPr>
              <a:spLocks noChangeShapeType="1"/>
            </p:cNvSpPr>
            <p:nvPr/>
          </p:nvSpPr>
          <p:spPr bwMode="auto">
            <a:xfrm>
              <a:off x="5100" y="625"/>
              <a:ext cx="16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25" name="Text Box 24"/>
            <p:cNvSpPr txBox="1">
              <a:spLocks noChangeArrowheads="1"/>
            </p:cNvSpPr>
            <p:nvPr/>
          </p:nvSpPr>
          <p:spPr bwMode="auto">
            <a:xfrm>
              <a:off x="4512" y="960"/>
              <a:ext cx="619" cy="19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 anchor="ctr">
              <a:spAutoFit/>
            </a:bodyPr>
            <a:lstStyle/>
            <a:p>
              <a:pPr algn="ctr"/>
              <a:r>
                <a:rPr lang="en-US" sz="1400"/>
                <a:t>Cotyledon</a:t>
              </a:r>
            </a:p>
          </p:txBody>
        </p:sp>
        <p:sp>
          <p:nvSpPr>
            <p:cNvPr id="26" name="Line 25"/>
            <p:cNvSpPr>
              <a:spLocks noChangeShapeType="1"/>
            </p:cNvSpPr>
            <p:nvPr/>
          </p:nvSpPr>
          <p:spPr bwMode="auto">
            <a:xfrm flipV="1">
              <a:off x="4855" y="788"/>
              <a:ext cx="203" cy="20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27" name="Text Box 26"/>
            <p:cNvSpPr txBox="1">
              <a:spLocks noChangeArrowheads="1"/>
            </p:cNvSpPr>
            <p:nvPr/>
          </p:nvSpPr>
          <p:spPr bwMode="auto">
            <a:xfrm>
              <a:off x="4676" y="1157"/>
              <a:ext cx="607" cy="19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 anchor="ctr">
              <a:spAutoFit/>
            </a:bodyPr>
            <a:lstStyle/>
            <a:p>
              <a:pPr algn="ctr"/>
              <a:r>
                <a:rPr lang="en-US" sz="1400"/>
                <a:t>Hypocotyl</a:t>
              </a:r>
            </a:p>
          </p:txBody>
        </p:sp>
        <p:grpSp>
          <p:nvGrpSpPr>
            <p:cNvPr id="28" name="Group 50"/>
            <p:cNvGrpSpPr>
              <a:grpSpLocks/>
            </p:cNvGrpSpPr>
            <p:nvPr/>
          </p:nvGrpSpPr>
          <p:grpSpPr bwMode="auto">
            <a:xfrm>
              <a:off x="3552" y="1820"/>
              <a:ext cx="2016" cy="240"/>
              <a:chOff x="2928" y="1820"/>
              <a:chExt cx="2688" cy="213"/>
            </a:xfrm>
          </p:grpSpPr>
          <p:sp>
            <p:nvSpPr>
              <p:cNvPr id="32" name="Text Box 28"/>
              <p:cNvSpPr txBox="1">
                <a:spLocks noChangeArrowheads="1"/>
              </p:cNvSpPr>
              <p:nvPr/>
            </p:nvSpPr>
            <p:spPr bwMode="auto">
              <a:xfrm>
                <a:off x="2928" y="1845"/>
                <a:ext cx="2688" cy="188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  <a:effectLst/>
            </p:spPr>
            <p:txBody>
              <a:bodyPr lIns="92075" tIns="46038" rIns="92075" bIns="46038" anchor="ctr">
                <a:spAutoFit/>
              </a:bodyPr>
              <a:lstStyle/>
              <a:p>
                <a:r>
                  <a:rPr lang="en-US" sz="1600" dirty="0"/>
                  <a:t>Common garden beans</a:t>
                </a:r>
              </a:p>
            </p:txBody>
          </p:sp>
          <p:sp>
            <p:nvSpPr>
              <p:cNvPr id="33" name="Text Box 29"/>
              <p:cNvSpPr txBox="1">
                <a:spLocks noChangeArrowheads="1"/>
              </p:cNvSpPr>
              <p:nvPr/>
            </p:nvSpPr>
            <p:spPr bwMode="auto">
              <a:xfrm>
                <a:off x="2959" y="1820"/>
                <a:ext cx="154" cy="154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  <a:effectLst/>
            </p:spPr>
            <p:txBody>
              <a:bodyPr wrap="none" lIns="92075" tIns="46038" rIns="92075" bIns="46038" anchor="ctr">
                <a:spAutoFit/>
              </a:bodyPr>
              <a:lstStyle/>
              <a:p>
                <a:pPr algn="ctr"/>
                <a:endParaRPr lang="en-US" sz="1200" b="1"/>
              </a:p>
            </p:txBody>
          </p:sp>
        </p:grpSp>
        <p:sp>
          <p:nvSpPr>
            <p:cNvPr id="29" name="Line 30"/>
            <p:cNvSpPr>
              <a:spLocks noChangeShapeType="1"/>
            </p:cNvSpPr>
            <p:nvPr/>
          </p:nvSpPr>
          <p:spPr bwMode="auto">
            <a:xfrm flipH="1">
              <a:off x="4977" y="1048"/>
              <a:ext cx="155" cy="1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92075" tIns="46038" rIns="92075" bIns="46038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Line 31"/>
            <p:cNvSpPr>
              <a:spLocks noChangeShapeType="1"/>
            </p:cNvSpPr>
            <p:nvPr/>
          </p:nvSpPr>
          <p:spPr bwMode="auto">
            <a:xfrm flipV="1">
              <a:off x="4213" y="218"/>
              <a:ext cx="0" cy="55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lIns="92075" tIns="46038" rIns="92075" bIns="46038"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Line 32"/>
            <p:cNvSpPr>
              <a:spLocks noChangeShapeType="1"/>
            </p:cNvSpPr>
            <p:nvPr/>
          </p:nvSpPr>
          <p:spPr bwMode="auto">
            <a:xfrm flipV="1">
              <a:off x="3589" y="1552"/>
              <a:ext cx="55" cy="16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lIns="92075" tIns="46038" rIns="92075" bIns="46038" anchor="ctr">
              <a:spAutoFit/>
            </a:bodyPr>
            <a:lstStyle/>
            <a:p>
              <a:endParaRPr lang="en-US"/>
            </a:p>
          </p:txBody>
        </p:sp>
      </p:grpSp>
      <p:pic>
        <p:nvPicPr>
          <p:cNvPr id="34" name="Picture 3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00600" y="3473450"/>
            <a:ext cx="4267200" cy="3246438"/>
          </a:xfrm>
          <a:prstGeom prst="rect">
            <a:avLst/>
          </a:prstGeom>
          <a:noFill/>
        </p:spPr>
      </p:pic>
      <p:sp>
        <p:nvSpPr>
          <p:cNvPr id="35" name="Text Box 36"/>
          <p:cNvSpPr txBox="1">
            <a:spLocks noChangeArrowheads="1"/>
          </p:cNvSpPr>
          <p:nvPr/>
        </p:nvSpPr>
        <p:spPr bwMode="auto">
          <a:xfrm>
            <a:off x="6718300" y="4121150"/>
            <a:ext cx="1327150" cy="3048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2075" tIns="46038" rIns="92075" bIns="46038" anchor="ctr">
            <a:spAutoFit/>
          </a:bodyPr>
          <a:lstStyle/>
          <a:p>
            <a:pPr algn="ctr"/>
            <a:r>
              <a:rPr lang="en-US" sz="1400"/>
              <a:t>Foliage leaves</a:t>
            </a:r>
          </a:p>
        </p:txBody>
      </p:sp>
      <p:sp>
        <p:nvSpPr>
          <p:cNvPr id="36" name="Text Box 37"/>
          <p:cNvSpPr txBox="1">
            <a:spLocks noChangeArrowheads="1"/>
          </p:cNvSpPr>
          <p:nvPr/>
        </p:nvSpPr>
        <p:spPr bwMode="auto">
          <a:xfrm>
            <a:off x="6040438" y="4705350"/>
            <a:ext cx="973137" cy="3048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2075" tIns="46038" rIns="92075" bIns="46038" anchor="ctr">
            <a:spAutoFit/>
          </a:bodyPr>
          <a:lstStyle/>
          <a:p>
            <a:pPr algn="ctr"/>
            <a:r>
              <a:rPr lang="en-US" sz="1400"/>
              <a:t>Coleoptile</a:t>
            </a:r>
          </a:p>
        </p:txBody>
      </p:sp>
      <p:sp>
        <p:nvSpPr>
          <p:cNvPr id="37" name="Text Box 38"/>
          <p:cNvSpPr txBox="1">
            <a:spLocks noChangeArrowheads="1"/>
          </p:cNvSpPr>
          <p:nvPr/>
        </p:nvSpPr>
        <p:spPr bwMode="auto">
          <a:xfrm>
            <a:off x="5119688" y="4718050"/>
            <a:ext cx="973137" cy="3048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2075" tIns="46038" rIns="92075" bIns="46038" anchor="ctr">
            <a:spAutoFit/>
          </a:bodyPr>
          <a:lstStyle/>
          <a:p>
            <a:pPr algn="ctr"/>
            <a:r>
              <a:rPr lang="en-US" sz="1400"/>
              <a:t>Coleoptile</a:t>
            </a:r>
          </a:p>
        </p:txBody>
      </p:sp>
      <p:sp>
        <p:nvSpPr>
          <p:cNvPr id="38" name="Text Box 39"/>
          <p:cNvSpPr txBox="1">
            <a:spLocks noChangeArrowheads="1"/>
          </p:cNvSpPr>
          <p:nvPr/>
        </p:nvSpPr>
        <p:spPr bwMode="auto">
          <a:xfrm>
            <a:off x="6010275" y="6221413"/>
            <a:ext cx="776288" cy="3048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2075" tIns="46038" rIns="92075" bIns="46038" anchor="ctr">
            <a:spAutoFit/>
          </a:bodyPr>
          <a:lstStyle/>
          <a:p>
            <a:pPr algn="ctr"/>
            <a:r>
              <a:rPr lang="en-US" sz="1400"/>
              <a:t>Radicle</a:t>
            </a:r>
          </a:p>
        </p:txBody>
      </p:sp>
      <p:sp>
        <p:nvSpPr>
          <p:cNvPr id="39" name="Line 40"/>
          <p:cNvSpPr>
            <a:spLocks noChangeShapeType="1"/>
          </p:cNvSpPr>
          <p:nvPr/>
        </p:nvSpPr>
        <p:spPr bwMode="auto">
          <a:xfrm>
            <a:off x="6000750" y="5992813"/>
            <a:ext cx="312738" cy="2413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2075" tIns="46038" rIns="92075" bIns="46038" anchor="ctr"/>
          <a:lstStyle/>
          <a:p>
            <a:endParaRPr lang="en-US"/>
          </a:p>
        </p:txBody>
      </p:sp>
      <p:sp>
        <p:nvSpPr>
          <p:cNvPr id="40" name="Line 41"/>
          <p:cNvSpPr>
            <a:spLocks noChangeShapeType="1"/>
          </p:cNvSpPr>
          <p:nvPr/>
        </p:nvSpPr>
        <p:spPr bwMode="auto">
          <a:xfrm flipH="1">
            <a:off x="6443663" y="6038850"/>
            <a:ext cx="166687" cy="1841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2075" tIns="46038" rIns="92075" bIns="46038" anchor="ctr"/>
          <a:lstStyle/>
          <a:p>
            <a:endParaRPr lang="en-US"/>
          </a:p>
        </p:txBody>
      </p:sp>
      <p:sp>
        <p:nvSpPr>
          <p:cNvPr id="41" name="Line 42"/>
          <p:cNvSpPr>
            <a:spLocks noChangeShapeType="1"/>
          </p:cNvSpPr>
          <p:nvPr/>
        </p:nvSpPr>
        <p:spPr bwMode="auto">
          <a:xfrm>
            <a:off x="7767638" y="4378325"/>
            <a:ext cx="233362" cy="2222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2075" tIns="46038" rIns="92075" bIns="46038" anchor="ctr"/>
          <a:lstStyle/>
          <a:p>
            <a:endParaRPr lang="en-US"/>
          </a:p>
        </p:txBody>
      </p:sp>
      <p:sp>
        <p:nvSpPr>
          <p:cNvPr id="42" name="Line 43"/>
          <p:cNvSpPr>
            <a:spLocks noChangeShapeType="1"/>
          </p:cNvSpPr>
          <p:nvPr/>
        </p:nvSpPr>
        <p:spPr bwMode="auto">
          <a:xfrm flipH="1">
            <a:off x="7164388" y="4371975"/>
            <a:ext cx="168275" cy="2778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2075" tIns="46038" rIns="92075" bIns="46038" anchor="ctr"/>
          <a:lstStyle/>
          <a:p>
            <a:endParaRPr lang="en-US"/>
          </a:p>
        </p:txBody>
      </p:sp>
      <p:sp>
        <p:nvSpPr>
          <p:cNvPr id="43" name="Line 44"/>
          <p:cNvSpPr>
            <a:spLocks noChangeShapeType="1"/>
          </p:cNvSpPr>
          <p:nvPr/>
        </p:nvSpPr>
        <p:spPr bwMode="auto">
          <a:xfrm flipH="1" flipV="1">
            <a:off x="6913563" y="4878388"/>
            <a:ext cx="388937" cy="2254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2075" tIns="46038" rIns="92075" bIns="46038" anchor="ctr"/>
          <a:lstStyle/>
          <a:p>
            <a:endParaRPr lang="en-US"/>
          </a:p>
        </p:txBody>
      </p:sp>
      <p:sp>
        <p:nvSpPr>
          <p:cNvPr id="44" name="Line 45"/>
          <p:cNvSpPr>
            <a:spLocks noChangeShapeType="1"/>
          </p:cNvSpPr>
          <p:nvPr/>
        </p:nvSpPr>
        <p:spPr bwMode="auto">
          <a:xfrm>
            <a:off x="6913563" y="4878388"/>
            <a:ext cx="1338262" cy="1841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2075" tIns="46038" rIns="92075" bIns="46038" anchor="ctr"/>
          <a:lstStyle/>
          <a:p>
            <a:endParaRPr lang="en-US"/>
          </a:p>
        </p:txBody>
      </p:sp>
      <p:sp>
        <p:nvSpPr>
          <p:cNvPr id="45" name="Line 46"/>
          <p:cNvSpPr>
            <a:spLocks noChangeShapeType="1"/>
          </p:cNvSpPr>
          <p:nvPr/>
        </p:nvSpPr>
        <p:spPr bwMode="auto">
          <a:xfrm>
            <a:off x="5789613" y="4986338"/>
            <a:ext cx="166687" cy="5540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2075" tIns="46038" rIns="92075" bIns="46038" anchor="ctr"/>
          <a:lstStyle/>
          <a:p>
            <a:endParaRPr lang="en-US"/>
          </a:p>
        </p:txBody>
      </p:sp>
      <p:sp>
        <p:nvSpPr>
          <p:cNvPr id="47" name="Text Box 28"/>
          <p:cNvSpPr txBox="1">
            <a:spLocks noChangeArrowheads="1"/>
          </p:cNvSpPr>
          <p:nvPr/>
        </p:nvSpPr>
        <p:spPr bwMode="auto">
          <a:xfrm>
            <a:off x="6531768" y="6525999"/>
            <a:ext cx="935832" cy="33628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square" lIns="92075" tIns="46038" rIns="92075" bIns="46038" anchor="ctr">
            <a:spAutoFit/>
          </a:bodyPr>
          <a:lstStyle/>
          <a:p>
            <a:r>
              <a:rPr lang="en-US" sz="1600" dirty="0" smtClean="0"/>
              <a:t>Maize</a:t>
            </a:r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025" y="228600"/>
            <a:ext cx="6096000" cy="9906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Seed dormancy</a:t>
            </a:r>
            <a:r>
              <a:rPr lang="en-US" sz="3600" dirty="0"/>
              <a:t> </a:t>
            </a:r>
            <a:r>
              <a:rPr lang="en-US" sz="3600" dirty="0" smtClean="0"/>
              <a:t>&amp; germination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0863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Asexual reproduction in plants</a:t>
            </a:r>
            <a:endParaRPr lang="en-US" dirty="0"/>
          </a:p>
        </p:txBody>
      </p:sp>
      <p:pic>
        <p:nvPicPr>
          <p:cNvPr id="3074" name="Picture 2" descr="C:\Users\Shana\Documents\152x\freeman5_ch41_art_labeled\41_Labeled\41_03_asexual_reproduct_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828800"/>
            <a:ext cx="8547100" cy="3170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00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38200" y="486389"/>
            <a:ext cx="7239000" cy="6219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8682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Shana\Documents\152x\freeman5_ch41_art_labeled\41_Labeled\41_02a_plant_life_cycles_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0" y="813486"/>
            <a:ext cx="8547100" cy="540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4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hana\Documents\152x\freeman5_ch41_art_labeled\41_Labeled\41_02b_plant_life_cycles_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795959"/>
            <a:ext cx="8547100" cy="538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0190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Shana\Documents\Instructor Resources\Campbell Resources\Chapter_30\B_Jpeg_Images\_30_Labeled_Images\30_02_GametoSporophyte-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81000"/>
            <a:ext cx="8547100" cy="602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56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Flower structures</a:t>
            </a:r>
            <a:endParaRPr lang="en-US" dirty="0"/>
          </a:p>
        </p:txBody>
      </p:sp>
      <p:pic>
        <p:nvPicPr>
          <p:cNvPr id="7170" name="Picture 2" descr="C:\Users\Shana\Documents\152x\freeman5_ch41_art_labeled\41_Labeled\41_04a_flower_structures_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852861"/>
            <a:ext cx="7696200" cy="3709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844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3"/>
          <p:cNvSpPr txBox="1">
            <a:spLocks noChangeArrowheads="1"/>
          </p:cNvSpPr>
          <p:nvPr/>
        </p:nvSpPr>
        <p:spPr bwMode="auto">
          <a:xfrm>
            <a:off x="179387" y="6629400"/>
            <a:ext cx="6858000" cy="304800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/>
          <a:lstStyle/>
          <a:p>
            <a:pPr algn="ctr" eaLnBrk="1" hangingPunct="1"/>
            <a:r>
              <a:rPr lang="en-US" sz="1000">
                <a:latin typeface="Times New Roman" pitchFamily="18" charset="0"/>
              </a:rPr>
              <a:t>Campbell &amp; Reece, Fig. 38.02 </a:t>
            </a:r>
          </a:p>
        </p:txBody>
      </p:sp>
      <p:sp>
        <p:nvSpPr>
          <p:cNvPr id="26628" name="Title 3"/>
          <p:cNvSpPr>
            <a:spLocks noGrp="1"/>
          </p:cNvSpPr>
          <p:nvPr>
            <p:ph type="title" idx="4294967295"/>
          </p:nvPr>
        </p:nvSpPr>
        <p:spPr>
          <a:xfrm>
            <a:off x="1398587" y="304800"/>
            <a:ext cx="4114800" cy="5334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2900" dirty="0" smtClean="0"/>
              <a:t>Angiosperm Gametophytes</a:t>
            </a:r>
          </a:p>
        </p:txBody>
      </p:sp>
      <p:pic>
        <p:nvPicPr>
          <p:cNvPr id="26629" name="Picture 6" descr="38_03aMaleGametophyte-L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809625"/>
            <a:ext cx="4557712" cy="589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679" name="Picture 7" descr="38_03-AngioGametophytes-L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809625"/>
            <a:ext cx="7218362" cy="589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1"/>
          <p:cNvSpPr/>
          <p:nvPr/>
        </p:nvSpPr>
        <p:spPr>
          <a:xfrm>
            <a:off x="0" y="2895600"/>
            <a:ext cx="2278856" cy="762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989387" y="3276600"/>
            <a:ext cx="2438400" cy="762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7041016" y="457200"/>
            <a:ext cx="210298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Times" pitchFamily="18" charset="0"/>
              </a:rPr>
              <a:t>Sporophyte produces </a:t>
            </a:r>
            <a:r>
              <a:rPr lang="en-US" sz="1600" dirty="0" smtClean="0">
                <a:latin typeface="Times" pitchFamily="18" charset="0"/>
              </a:rPr>
              <a:t>spores</a:t>
            </a:r>
          </a:p>
          <a:p>
            <a:pPr marL="742950" lvl="1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dirty="0" err="1" smtClean="0">
                <a:latin typeface="Times" pitchFamily="18" charset="0"/>
              </a:rPr>
              <a:t>sporocytes</a:t>
            </a:r>
            <a:r>
              <a:rPr lang="en-US" sz="1400" dirty="0" smtClean="0">
                <a:latin typeface="Times" pitchFamily="18" charset="0"/>
              </a:rPr>
              <a:t> </a:t>
            </a:r>
            <a:r>
              <a:rPr lang="en-US" sz="1400" dirty="0">
                <a:latin typeface="Times" pitchFamily="18" charset="0"/>
              </a:rPr>
              <a:t>undergo meiosis to produce </a:t>
            </a:r>
            <a:r>
              <a:rPr lang="en-US" sz="1400" dirty="0" smtClean="0">
                <a:latin typeface="Times" pitchFamily="18" charset="0"/>
              </a:rPr>
              <a:t>spores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Times" pitchFamily="18" charset="0"/>
              </a:rPr>
              <a:t>spores </a:t>
            </a:r>
            <a:r>
              <a:rPr lang="en-US" sz="1600" dirty="0">
                <a:latin typeface="Times" pitchFamily="18" charset="0"/>
              </a:rPr>
              <a:t>produce gametophytes through </a:t>
            </a:r>
            <a:r>
              <a:rPr lang="en-US" sz="1600" dirty="0" smtClean="0">
                <a:latin typeface="Times" pitchFamily="18" charset="0"/>
              </a:rPr>
              <a:t>mitosis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Times" pitchFamily="18" charset="0"/>
              </a:rPr>
              <a:t>gametophytes </a:t>
            </a:r>
            <a:r>
              <a:rPr lang="en-US" sz="1600" dirty="0">
                <a:latin typeface="Times" pitchFamily="18" charset="0"/>
              </a:rPr>
              <a:t>produce gametes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45154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2249</TotalTime>
  <Words>1080</Words>
  <Application>Microsoft Office PowerPoint</Application>
  <PresentationFormat>On-screen Show (4:3)</PresentationFormat>
  <Paragraphs>173</Paragraphs>
  <Slides>23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Comic Sans MS</vt:lpstr>
      <vt:lpstr>Symbol</vt:lpstr>
      <vt:lpstr>Tahoma</vt:lpstr>
      <vt:lpstr>Times</vt:lpstr>
      <vt:lpstr>Times New Roman</vt:lpstr>
      <vt:lpstr>Clarity</vt:lpstr>
      <vt:lpstr>Reproduction in Flowering Plants</vt:lpstr>
      <vt:lpstr>PowerPoint Presentation</vt:lpstr>
      <vt:lpstr>Asexual reproduction in plants</vt:lpstr>
      <vt:lpstr>PowerPoint Presentation</vt:lpstr>
      <vt:lpstr>PowerPoint Presentation</vt:lpstr>
      <vt:lpstr>PowerPoint Presentation</vt:lpstr>
      <vt:lpstr>PowerPoint Presentation</vt:lpstr>
      <vt:lpstr>Flower structures</vt:lpstr>
      <vt:lpstr>Angiosperm Gametophytes</vt:lpstr>
      <vt:lpstr>Angiosperm male gametophyte</vt:lpstr>
      <vt:lpstr>Angiosperm female gametophyte</vt:lpstr>
      <vt:lpstr>Pollination (movement of the pollen grain)</vt:lpstr>
      <vt:lpstr>Pollen Selection (“Mate Selection”)</vt:lpstr>
      <vt:lpstr>A Pollen Tube Delivers Male  Cells to the Embryo Sac</vt:lpstr>
      <vt:lpstr>Pollination syndromes</vt:lpstr>
      <vt:lpstr>PowerPoint Presentation</vt:lpstr>
      <vt:lpstr>PowerPoint Presentation</vt:lpstr>
      <vt:lpstr>Embryo Development Within Seed post-fertilization; pre-germination</vt:lpstr>
      <vt:lpstr>Embryo Development Within Seed</vt:lpstr>
      <vt:lpstr>Endosperm &amp; Cotyledon Accumulate Storage Products to Sustain Embryo Growth &amp; Development</vt:lpstr>
      <vt:lpstr>Seed maturation, fruits, and dispersal</vt:lpstr>
      <vt:lpstr>From Ovary to Fruit for Dispersal</vt:lpstr>
      <vt:lpstr>Seed dormancy &amp; germination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Shana Kerr</dc:creator>
  <cp:lastModifiedBy>Garton, David</cp:lastModifiedBy>
  <cp:revision>101</cp:revision>
  <cp:lastPrinted>2014-02-09T23:29:08Z</cp:lastPrinted>
  <dcterms:created xsi:type="dcterms:W3CDTF">2014-02-09T16:14:05Z</dcterms:created>
  <dcterms:modified xsi:type="dcterms:W3CDTF">2017-09-29T21:01:25Z</dcterms:modified>
</cp:coreProperties>
</file>

<file path=docProps/thumbnail.jpeg>
</file>